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Merriweather Light"/>
      <p:regular r:id="rId43"/>
      <p:bold r:id="rId44"/>
      <p:italic r:id="rId45"/>
      <p:boldItalic r:id="rId46"/>
    </p:embeddedFont>
    <p:embeddedFont>
      <p:font typeface="Montserrat"/>
      <p:regular r:id="rId47"/>
      <p:bold r:id="rId48"/>
      <p:italic r:id="rId49"/>
      <p:boldItalic r:id="rId50"/>
    </p:embeddedFont>
    <p:embeddedFont>
      <p:font typeface="Open Sans SemiBold"/>
      <p:regular r:id="rId51"/>
      <p:bold r:id="rId52"/>
      <p:italic r:id="rId53"/>
      <p:boldItalic r:id="rId54"/>
    </p:embeddedFont>
    <p:embeddedFont>
      <p:font typeface="Vidaloka"/>
      <p:regular r:id="rId55"/>
    </p:embeddedFont>
    <p:embeddedFont>
      <p:font typeface="Russo One"/>
      <p:regular r:id="rId56"/>
    </p:embeddedFont>
    <p:embeddedFont>
      <p:font typeface="Mako"/>
      <p:regular r:id="rId57"/>
    </p:embeddedFont>
    <p:embeddedFont>
      <p:font typeface="Crimson Text"/>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MerriweatherLight-bold.fntdata"/><Relationship Id="rId43" Type="http://schemas.openxmlformats.org/officeDocument/2006/relationships/font" Target="fonts/MerriweatherLight-regular.fntdata"/><Relationship Id="rId46" Type="http://schemas.openxmlformats.org/officeDocument/2006/relationships/font" Target="fonts/MerriweatherLight-boldItalic.fntdata"/><Relationship Id="rId45" Type="http://schemas.openxmlformats.org/officeDocument/2006/relationships/font" Target="fonts/Merriweather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penSans-regular.fntdata"/><Relationship Id="rId61" Type="http://schemas.openxmlformats.org/officeDocument/2006/relationships/font" Target="fonts/CrimsonText-boldItalic.fntdata"/><Relationship Id="rId20" Type="http://schemas.openxmlformats.org/officeDocument/2006/relationships/slide" Target="slides/slide16.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8.xml"/><Relationship Id="rId21" Type="http://schemas.openxmlformats.org/officeDocument/2006/relationships/slide" Target="slides/slide17.xml"/><Relationship Id="rId65" Type="http://schemas.openxmlformats.org/officeDocument/2006/relationships/font" Target="fonts/OpenSans-bold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CrimsonText-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SemiBold-regular.fntdata"/><Relationship Id="rId50" Type="http://schemas.openxmlformats.org/officeDocument/2006/relationships/font" Target="fonts/Montserrat-boldItalic.fntdata"/><Relationship Id="rId53" Type="http://schemas.openxmlformats.org/officeDocument/2006/relationships/font" Target="fonts/OpenSansSemiBold-italic.fntdata"/><Relationship Id="rId52" Type="http://schemas.openxmlformats.org/officeDocument/2006/relationships/font" Target="fonts/OpenSansSemiBold-bold.fntdata"/><Relationship Id="rId11" Type="http://schemas.openxmlformats.org/officeDocument/2006/relationships/slide" Target="slides/slide7.xml"/><Relationship Id="rId55" Type="http://schemas.openxmlformats.org/officeDocument/2006/relationships/font" Target="fonts/Vidaloka-regular.fntdata"/><Relationship Id="rId10" Type="http://schemas.openxmlformats.org/officeDocument/2006/relationships/slide" Target="slides/slide6.xml"/><Relationship Id="rId54" Type="http://schemas.openxmlformats.org/officeDocument/2006/relationships/font" Target="fonts/OpenSansSemiBold-boldItalic.fntdata"/><Relationship Id="rId13" Type="http://schemas.openxmlformats.org/officeDocument/2006/relationships/slide" Target="slides/slide9.xml"/><Relationship Id="rId57" Type="http://schemas.openxmlformats.org/officeDocument/2006/relationships/font" Target="fonts/Mako-regular.fntdata"/><Relationship Id="rId12" Type="http://schemas.openxmlformats.org/officeDocument/2006/relationships/slide" Target="slides/slide8.xml"/><Relationship Id="rId56" Type="http://schemas.openxmlformats.org/officeDocument/2006/relationships/font" Target="fonts/RussoOne-regular.fntdata"/><Relationship Id="rId15" Type="http://schemas.openxmlformats.org/officeDocument/2006/relationships/slide" Target="slides/slide11.xml"/><Relationship Id="rId59" Type="http://schemas.openxmlformats.org/officeDocument/2006/relationships/font" Target="fonts/CrimsonText-bold.fntdata"/><Relationship Id="rId14" Type="http://schemas.openxmlformats.org/officeDocument/2006/relationships/slide" Target="slides/slide10.xml"/><Relationship Id="rId58" Type="http://schemas.openxmlformats.org/officeDocument/2006/relationships/font" Target="fonts/CrimsonText-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c670da1575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c670da1575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c670da1575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c670da157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c670da157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c670da157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c670da157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c670da157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c670da157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c670da157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c670da157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c670da157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c670da157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c670da157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c670da1575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3c670da1575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3c670da1575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3c670da1575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c670da1575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c670da1575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c65ad025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c65ad025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c670da157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c670da157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c670da1575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c670da157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c670da1575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c670da1575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3c670da157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3c670da157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c65ad025f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c65ad025f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3c65ad025f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3c65ad025f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c65ad025f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c65ad025f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c65ad025f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c65ad025f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c65ad025f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c65ad025f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c65ad025f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c65ad025f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c670da157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c670da157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3c66ee275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3c66ee2759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c670da157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3c670da157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c670da15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c670da15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c670da157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c670da157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c670da157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c670da157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c670da1575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c670da1575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c670da1575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c670da1575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c670da1575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c670da1575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c670da1575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c670da1575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c670da157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c670da157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c670da157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c670da157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c670da157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c670da157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c670da157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c670da157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c670da157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c670da157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c670da157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c670da157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
    <p:spTree>
      <p:nvGrpSpPr>
        <p:cNvPr id="132" name="Shape 132"/>
        <p:cNvGrpSpPr/>
        <p:nvPr/>
      </p:nvGrpSpPr>
      <p:grpSpPr>
        <a:xfrm>
          <a:off x="0" y="0"/>
          <a:ext cx="0" cy="0"/>
          <a:chOff x="0" y="0"/>
          <a:chExt cx="0" cy="0"/>
        </a:xfrm>
      </p:grpSpPr>
      <p:sp>
        <p:nvSpPr>
          <p:cNvPr id="133" name="Google Shape;133;p18"/>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sp>
        <p:nvSpPr>
          <p:cNvPr id="134" name="Google Shape;134;p18"/>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7" name="Google Shape;137;p18"/>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8" name="Shape 138"/>
        <p:cNvGrpSpPr/>
        <p:nvPr/>
      </p:nvGrpSpPr>
      <p:grpSpPr>
        <a:xfrm>
          <a:off x="0" y="0"/>
          <a:ext cx="0" cy="0"/>
          <a:chOff x="0" y="0"/>
          <a:chExt cx="0" cy="0"/>
        </a:xfrm>
      </p:grpSpPr>
      <p:sp>
        <p:nvSpPr>
          <p:cNvPr id="139" name="Google Shape;139;p19"/>
          <p:cNvSpPr txBox="1"/>
          <p:nvPr>
            <p:ph type="title"/>
          </p:nvPr>
        </p:nvSpPr>
        <p:spPr>
          <a:xfrm>
            <a:off x="845550" y="1482825"/>
            <a:ext cx="74529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7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40" name="Google Shape;140;p19"/>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41" name="Google Shape;141;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43" name="Shape 143"/>
        <p:cNvGrpSpPr/>
        <p:nvPr/>
      </p:nvGrpSpPr>
      <p:grpSpPr>
        <a:xfrm>
          <a:off x="0" y="0"/>
          <a:ext cx="0" cy="0"/>
          <a:chOff x="0" y="0"/>
          <a:chExt cx="0" cy="0"/>
        </a:xfrm>
      </p:grpSpPr>
      <p:sp>
        <p:nvSpPr>
          <p:cNvPr id="144" name="Google Shape;144;p20"/>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45" name="Google Shape;145;p20"/>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6" name="Google Shape;146;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7" name="Google Shape;147;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8" name="Google Shape;148;p2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9" name="Google Shape;149;p2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0" name="Google Shape;150;p2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1" name="Google Shape;151;p2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867300" y="2366275"/>
            <a:ext cx="7409400" cy="8184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305275"/>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52" name="Shape 152"/>
        <p:cNvGrpSpPr/>
        <p:nvPr/>
      </p:nvGrpSpPr>
      <p:grpSpPr>
        <a:xfrm>
          <a:off x="0" y="0"/>
          <a:ext cx="0" cy="0"/>
          <a:chOff x="0" y="0"/>
          <a:chExt cx="0" cy="0"/>
        </a:xfrm>
      </p:grpSpPr>
      <p:sp>
        <p:nvSpPr>
          <p:cNvPr id="153" name="Google Shape;153;p21"/>
          <p:cNvSpPr txBox="1"/>
          <p:nvPr>
            <p:ph type="title"/>
          </p:nvPr>
        </p:nvSpPr>
        <p:spPr>
          <a:xfrm>
            <a:off x="427325" y="2511800"/>
            <a:ext cx="4965600" cy="11133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4" name="Google Shape;154;p21"/>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55" name="Google Shape;155;p21"/>
          <p:cNvSpPr txBox="1"/>
          <p:nvPr>
            <p:ph idx="1" type="subTitle"/>
          </p:nvPr>
        </p:nvSpPr>
        <p:spPr>
          <a:xfrm>
            <a:off x="831625" y="3625000"/>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6" name="Google Shape;156;p21"/>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9" name="Google Shape;159;p21"/>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60" name="Shape 160"/>
        <p:cNvGrpSpPr/>
        <p:nvPr/>
      </p:nvGrpSpPr>
      <p:grpSpPr>
        <a:xfrm>
          <a:off x="0" y="0"/>
          <a:ext cx="0" cy="0"/>
          <a:chOff x="0" y="0"/>
          <a:chExt cx="0" cy="0"/>
        </a:xfrm>
      </p:grpSpPr>
      <p:sp>
        <p:nvSpPr>
          <p:cNvPr id="161" name="Google Shape;161;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62" name="Google Shape;162;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3" name="Google Shape;163;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65"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7" name="Google Shape;167;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8" name="Google Shape;168;p2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9" name="Google Shape;169;p2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0" name="Google Shape;170;p2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1" name="Google Shape;171;p2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72" name="Google Shape;172;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73" name="Shape 173"/>
        <p:cNvGrpSpPr/>
        <p:nvPr/>
      </p:nvGrpSpPr>
      <p:grpSpPr>
        <a:xfrm>
          <a:off x="0" y="0"/>
          <a:ext cx="0" cy="0"/>
          <a:chOff x="0" y="0"/>
          <a:chExt cx="0" cy="0"/>
        </a:xfrm>
      </p:grpSpPr>
      <p:sp>
        <p:nvSpPr>
          <p:cNvPr id="174" name="Google Shape;174;p24"/>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2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7" name="Google Shape;177;p2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8" name="Google Shape;178;p2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0" name="Google Shape;180;p2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2" name="Google Shape;182;p2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83" name="Google Shape;183;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4" name="Google Shape;184;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85"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8" name="Google Shape;188;p2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9" name="Google Shape;189;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90" name="Google Shape;190;p25"/>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91" name="Shape 191"/>
        <p:cNvGrpSpPr/>
        <p:nvPr/>
      </p:nvGrpSpPr>
      <p:grpSpPr>
        <a:xfrm>
          <a:off x="0" y="0"/>
          <a:ext cx="0" cy="0"/>
          <a:chOff x="0" y="0"/>
          <a:chExt cx="0" cy="0"/>
        </a:xfrm>
      </p:grpSpPr>
      <p:sp>
        <p:nvSpPr>
          <p:cNvPr id="192" name="Google Shape;192;p26"/>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94" name="Google Shape;194;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5" name="Google Shape;195;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7" name="Google Shape;197;p2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8" name="Shape 198"/>
        <p:cNvGrpSpPr/>
        <p:nvPr/>
      </p:nvGrpSpPr>
      <p:grpSpPr>
        <a:xfrm>
          <a:off x="0" y="0"/>
          <a:ext cx="0" cy="0"/>
          <a:chOff x="0" y="0"/>
          <a:chExt cx="0" cy="0"/>
        </a:xfrm>
      </p:grpSpPr>
      <p:sp>
        <p:nvSpPr>
          <p:cNvPr id="199" name="Google Shape;199;p27"/>
          <p:cNvSpPr txBox="1"/>
          <p:nvPr>
            <p:ph type="title"/>
          </p:nvPr>
        </p:nvSpPr>
        <p:spPr>
          <a:xfrm>
            <a:off x="4346500" y="2467375"/>
            <a:ext cx="4083600" cy="120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0" name="Google Shape;200;p27"/>
          <p:cNvSpPr txBox="1"/>
          <p:nvPr>
            <p:ph hasCustomPrompt="1" idx="2" type="title"/>
          </p:nvPr>
        </p:nvSpPr>
        <p:spPr>
          <a:xfrm>
            <a:off x="4956100" y="1021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1" name="Google Shape;201;p27"/>
          <p:cNvSpPr txBox="1"/>
          <p:nvPr>
            <p:ph idx="1" type="subTitle"/>
          </p:nvPr>
        </p:nvSpPr>
        <p:spPr>
          <a:xfrm>
            <a:off x="4346500" y="3649675"/>
            <a:ext cx="40836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2" name="Google Shape;202;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3" name="Google Shape;203;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205" name="Shape 205"/>
        <p:cNvGrpSpPr/>
        <p:nvPr/>
      </p:nvGrpSpPr>
      <p:grpSpPr>
        <a:xfrm>
          <a:off x="0" y="0"/>
          <a:ext cx="0" cy="0"/>
          <a:chOff x="0" y="0"/>
          <a:chExt cx="0" cy="0"/>
        </a:xfrm>
      </p:grpSpPr>
      <p:sp>
        <p:nvSpPr>
          <p:cNvPr id="206" name="Google Shape;206;p28"/>
          <p:cNvSpPr txBox="1"/>
          <p:nvPr>
            <p:ph type="title"/>
          </p:nvPr>
        </p:nvSpPr>
        <p:spPr>
          <a:xfrm>
            <a:off x="4373850" y="944250"/>
            <a:ext cx="40095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7" name="Google Shape;207;p28"/>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8" name="Google Shape;208;p28"/>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9" name="Google Shape;209;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0" name="Google Shape;210;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2" name="Google Shape;212;p2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3" name="Google Shape;213;p2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4" name="Google Shape;214;p2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15" name="Shape 215"/>
        <p:cNvGrpSpPr/>
        <p:nvPr/>
      </p:nvGrpSpPr>
      <p:grpSpPr>
        <a:xfrm>
          <a:off x="0" y="0"/>
          <a:ext cx="0" cy="0"/>
          <a:chOff x="0" y="0"/>
          <a:chExt cx="0" cy="0"/>
        </a:xfrm>
      </p:grpSpPr>
      <p:sp>
        <p:nvSpPr>
          <p:cNvPr id="216" name="Google Shape;216;p29"/>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21" name="Shape 221"/>
        <p:cNvGrpSpPr/>
        <p:nvPr/>
      </p:nvGrpSpPr>
      <p:grpSpPr>
        <a:xfrm>
          <a:off x="0" y="0"/>
          <a:ext cx="0" cy="0"/>
          <a:chOff x="0" y="0"/>
          <a:chExt cx="0" cy="0"/>
        </a:xfrm>
      </p:grpSpPr>
      <p:sp>
        <p:nvSpPr>
          <p:cNvPr id="222" name="Google Shape;222;p30"/>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30"/>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24" name="Google Shape;224;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8" name="Google Shape;228;p3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9" name="Google Shape;229;p3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30" name="Shape 230"/>
        <p:cNvGrpSpPr/>
        <p:nvPr/>
      </p:nvGrpSpPr>
      <p:grpSpPr>
        <a:xfrm>
          <a:off x="0" y="0"/>
          <a:ext cx="0" cy="0"/>
          <a:chOff x="0" y="0"/>
          <a:chExt cx="0" cy="0"/>
        </a:xfrm>
      </p:grpSpPr>
      <p:sp>
        <p:nvSpPr>
          <p:cNvPr id="231" name="Google Shape;231;p31"/>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2" name="Google Shape;232;p31"/>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3" name="Google Shape;233;p31"/>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4" name="Google Shape;234;p31"/>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5" name="Google Shape;235;p31"/>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8" name="Google Shape;23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40" name="Shape 240"/>
        <p:cNvGrpSpPr/>
        <p:nvPr/>
      </p:nvGrpSpPr>
      <p:grpSpPr>
        <a:xfrm>
          <a:off x="0" y="0"/>
          <a:ext cx="0" cy="0"/>
          <a:chOff x="0" y="0"/>
          <a:chExt cx="0" cy="0"/>
        </a:xfrm>
      </p:grpSpPr>
      <p:sp>
        <p:nvSpPr>
          <p:cNvPr id="241" name="Google Shape;241;p32"/>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2" name="Google Shape;242;p32"/>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 name="Google Shape;243;p32"/>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4" name="Google Shape;244;p32"/>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5" name="Google Shape;245;p32"/>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6" name="Google Shape;246;p32"/>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7" name="Google Shape;247;p3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8" name="Google Shape;248;p32"/>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9" name="Google Shape;249;p32"/>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0" name="Google Shape;250;p32"/>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1" name="Google Shape;251;p32"/>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2" name="Google Shape;252;p32"/>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3" name="Google Shape;253;p32"/>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54" name="Google Shape;25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5" name="Google Shape;255;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6" name="Google Shape;256;p3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7" name="Google Shape;257;p3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32">
    <p:spTree>
      <p:nvGrpSpPr>
        <p:cNvPr id="258" name="Shape 258"/>
        <p:cNvGrpSpPr/>
        <p:nvPr/>
      </p:nvGrpSpPr>
      <p:grpSpPr>
        <a:xfrm>
          <a:off x="0" y="0"/>
          <a:ext cx="0" cy="0"/>
          <a:chOff x="0" y="0"/>
          <a:chExt cx="0" cy="0"/>
        </a:xfrm>
      </p:grpSpPr>
      <p:sp>
        <p:nvSpPr>
          <p:cNvPr id="259" name="Google Shape;25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3"/>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6" name="Google Shape;266;p33"/>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7" name="Google Shape;267;p33"/>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8" name="Google Shape;268;p33"/>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9" name="Google Shape;269;p33"/>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72" name="Google Shape;272;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3" name="Google Shape;273;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74" name="Shape 274"/>
        <p:cNvGrpSpPr/>
        <p:nvPr/>
      </p:nvGrpSpPr>
      <p:grpSpPr>
        <a:xfrm>
          <a:off x="0" y="0"/>
          <a:ext cx="0" cy="0"/>
          <a:chOff x="0" y="0"/>
          <a:chExt cx="0" cy="0"/>
        </a:xfrm>
      </p:grpSpPr>
      <p:sp>
        <p:nvSpPr>
          <p:cNvPr id="275" name="Google Shape;275;p34"/>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4"/>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4"/>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4"/>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4"/>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0" name="Google Shape;280;p34"/>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1" name="Google Shape;281;p34"/>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2" name="Google Shape;282;p34"/>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3" name="Google Shape;283;p34"/>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4" name="Google Shape;284;p34"/>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5" name="Google Shape;285;p34"/>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90" name="Shape 290"/>
        <p:cNvGrpSpPr/>
        <p:nvPr/>
      </p:nvGrpSpPr>
      <p:grpSpPr>
        <a:xfrm>
          <a:off x="0" y="0"/>
          <a:ext cx="0" cy="0"/>
          <a:chOff x="0" y="0"/>
          <a:chExt cx="0" cy="0"/>
        </a:xfrm>
      </p:grpSpPr>
      <p:sp>
        <p:nvSpPr>
          <p:cNvPr id="291" name="Google Shape;291;p35"/>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92" name="Google Shape;29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3" name="Google Shape;29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4" name="Google Shape;294;p3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5" name="Google Shape;295;p3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6" name="Google Shape;296;p3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7" name="Google Shape;297;p3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8" name="Shape 298"/>
        <p:cNvGrpSpPr/>
        <p:nvPr/>
      </p:nvGrpSpPr>
      <p:grpSpPr>
        <a:xfrm>
          <a:off x="0" y="0"/>
          <a:ext cx="0" cy="0"/>
          <a:chOff x="0" y="0"/>
          <a:chExt cx="0" cy="0"/>
        </a:xfrm>
      </p:grpSpPr>
      <p:sp>
        <p:nvSpPr>
          <p:cNvPr id="299" name="Google Shape;299;p36"/>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6"/>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6"/>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2" name="Google Shape;302;p36"/>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3" name="Google Shape;303;p36"/>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4" name="Google Shape;304;p36"/>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5" name="Google Shape;305;p36"/>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8" name="Google Shape;308;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9" name="Google Shape;309;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10" name="Shape 310"/>
        <p:cNvGrpSpPr/>
        <p:nvPr/>
      </p:nvGrpSpPr>
      <p:grpSpPr>
        <a:xfrm>
          <a:off x="0" y="0"/>
          <a:ext cx="0" cy="0"/>
          <a:chOff x="0" y="0"/>
          <a:chExt cx="0" cy="0"/>
        </a:xfrm>
      </p:grpSpPr>
      <p:sp>
        <p:nvSpPr>
          <p:cNvPr id="311" name="Google Shape;311;p3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2" name="Google Shape;312;p3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3" name="Google Shape;313;p3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4" name="Google Shape;314;p3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5" name="Google Shape;315;p3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6" name="Google Shape;316;p3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7" name="Google Shape;317;p3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8" name="Google Shape;318;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9" name="Google Shape;319;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0" name="Google Shape;320;p37"/>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2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3" name="Google Shape;323;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4" name="Google Shape;324;p3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5" name="Google Shape;325;p3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6" name="Google Shape;326;p3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7" name="Google Shape;327;p3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8" name="Google Shape;328;p3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9" name="Google Shape;329;p3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2" name="Google Shape;332;p3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3" name="Google Shape;333;p3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4" name="Google Shape;334;p3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5" name="Google Shape;335;p3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6" name="Google Shape;336;p3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 name="Google Shape;337;p38"/>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41" name="Shape 341"/>
        <p:cNvGrpSpPr/>
        <p:nvPr/>
      </p:nvGrpSpPr>
      <p:grpSpPr>
        <a:xfrm>
          <a:off x="0" y="0"/>
          <a:ext cx="0" cy="0"/>
          <a:chOff x="0" y="0"/>
          <a:chExt cx="0" cy="0"/>
        </a:xfrm>
      </p:grpSpPr>
      <p:sp>
        <p:nvSpPr>
          <p:cNvPr id="342" name="Google Shape;342;p39"/>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3" name="Google Shape;343;p39"/>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4" name="Google Shape;344;p39"/>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5" name="Google Shape;345;p39"/>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6" name="Google Shape;346;p39"/>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8" name="Google Shape;348;p39"/>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9" name="Google Shape;349;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0" name="Google Shape;350;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51" name="Shape 351"/>
        <p:cNvGrpSpPr/>
        <p:nvPr/>
      </p:nvGrpSpPr>
      <p:grpSpPr>
        <a:xfrm>
          <a:off x="0" y="0"/>
          <a:ext cx="0" cy="0"/>
          <a:chOff x="0" y="0"/>
          <a:chExt cx="0" cy="0"/>
        </a:xfrm>
      </p:grpSpPr>
      <p:sp>
        <p:nvSpPr>
          <p:cNvPr id="352" name="Google Shape;352;p40"/>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40"/>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40"/>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5" name="Google Shape;355;p40"/>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40"/>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7" name="Google Shape;357;p40"/>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40"/>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9" name="Google Shape;359;p40"/>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40"/>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61" name="Google Shape;361;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2" name="Google Shape;362;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63"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5" name="Google Shape;365;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6" name="Google Shape;366;p4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7" name="Google Shape;367;p4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8" name="Google Shape;368;p4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9" name="Google Shape;369;p4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70" name="Google Shape;370;p41"/>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1" name="Google Shape;371;p41"/>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2" name="Google Shape;372;p41"/>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3" name="Google Shape;373;p41"/>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75" name="Google Shape;375;p41"/>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6" name="Google Shape;376;p41"/>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7" name="Shape 377"/>
        <p:cNvGrpSpPr/>
        <p:nvPr/>
      </p:nvGrpSpPr>
      <p:grpSpPr>
        <a:xfrm>
          <a:off x="0" y="0"/>
          <a:ext cx="0" cy="0"/>
          <a:chOff x="0" y="0"/>
          <a:chExt cx="0" cy="0"/>
        </a:xfrm>
      </p:grpSpPr>
      <p:sp>
        <p:nvSpPr>
          <p:cNvPr id="378" name="Google Shape;378;p42"/>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0" name="Google Shape;380;p42"/>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 name="Google Shape;382;p42"/>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4" name="Google Shape;384;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5" name="Google Shape;385;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6" name="Shape 386"/>
        <p:cNvGrpSpPr/>
        <p:nvPr/>
      </p:nvGrpSpPr>
      <p:grpSpPr>
        <a:xfrm>
          <a:off x="0" y="0"/>
          <a:ext cx="0" cy="0"/>
          <a:chOff x="0" y="0"/>
          <a:chExt cx="0" cy="0"/>
        </a:xfrm>
      </p:grpSpPr>
      <p:sp>
        <p:nvSpPr>
          <p:cNvPr id="387" name="Google Shape;387;p43"/>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8" name="Google Shape;388;p43"/>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9" name="Google Shape;389;p43"/>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0" name="Google Shape;390;p43"/>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1" name="Google Shape;391;p43"/>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2" name="Google Shape;392;p43"/>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93" name="Google Shape;393;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4" name="Google Shape;394;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5" name="Google Shape;395;p4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6" name="Google Shape;396;p4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7" name="Google Shape;397;p4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8" name="Google Shape;398;p43"/>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401" name="Shape 401"/>
        <p:cNvGrpSpPr/>
        <p:nvPr/>
      </p:nvGrpSpPr>
      <p:grpSpPr>
        <a:xfrm>
          <a:off x="0" y="0"/>
          <a:ext cx="0" cy="0"/>
          <a:chOff x="0" y="0"/>
          <a:chExt cx="0" cy="0"/>
        </a:xfrm>
      </p:grpSpPr>
      <p:sp>
        <p:nvSpPr>
          <p:cNvPr id="402" name="Google Shape;402;p44"/>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3" name="Google Shape;403;p44"/>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04" name="Google Shape;404;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5" name="Google Shape;405;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6" name="Shape 406"/>
        <p:cNvGrpSpPr/>
        <p:nvPr/>
      </p:nvGrpSpPr>
      <p:grpSpPr>
        <a:xfrm>
          <a:off x="0" y="0"/>
          <a:ext cx="0" cy="0"/>
          <a:chOff x="0" y="0"/>
          <a:chExt cx="0" cy="0"/>
        </a:xfrm>
      </p:grpSpPr>
      <p:sp>
        <p:nvSpPr>
          <p:cNvPr id="407" name="Google Shape;407;p45"/>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8" name="Google Shape;408;p45"/>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9" name="Google Shape;409;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11" name="Shape 411"/>
        <p:cNvGrpSpPr/>
        <p:nvPr/>
      </p:nvGrpSpPr>
      <p:grpSpPr>
        <a:xfrm>
          <a:off x="0" y="0"/>
          <a:ext cx="0" cy="0"/>
          <a:chOff x="0" y="0"/>
          <a:chExt cx="0" cy="0"/>
        </a:xfrm>
      </p:grpSpPr>
      <p:sp>
        <p:nvSpPr>
          <p:cNvPr id="412" name="Google Shape;412;p46"/>
          <p:cNvSpPr txBox="1"/>
          <p:nvPr>
            <p:ph idx="1" type="subTitle"/>
          </p:nvPr>
        </p:nvSpPr>
        <p:spPr>
          <a:xfrm>
            <a:off x="713225" y="1453525"/>
            <a:ext cx="74112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13" name="Google Shape;413;p46"/>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14" name="Google Shape;414;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5" name="Google Shape;415;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6" name="Google Shape;416;p46"/>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7"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9" name="Google Shape;419;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0" name="Google Shape;420;p4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1" name="Google Shape;421;p4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2" name="Google Shape;422;p4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3" name="Google Shape;423;p4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24" name="Google Shape;424;p47"/>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25" name="Google Shape;425;p47"/>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6" name="Google Shape;426;p47"/>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7" name="Shape 427"/>
        <p:cNvGrpSpPr/>
        <p:nvPr/>
      </p:nvGrpSpPr>
      <p:grpSpPr>
        <a:xfrm>
          <a:off x="0" y="0"/>
          <a:ext cx="0" cy="0"/>
          <a:chOff x="0" y="0"/>
          <a:chExt cx="0" cy="0"/>
        </a:xfrm>
      </p:grpSpPr>
      <p:sp>
        <p:nvSpPr>
          <p:cNvPr id="428" name="Google Shape;428;p48"/>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9" name="Google Shape;429;p48"/>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0" name="Google Shape;430;p48"/>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1" name="Google Shape;431;p48"/>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2" name="Google Shape;432;p48"/>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33" name="Google Shape;433;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4" name="Google Shape;434;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35" name="Shape 435"/>
        <p:cNvGrpSpPr/>
        <p:nvPr/>
      </p:nvGrpSpPr>
      <p:grpSpPr>
        <a:xfrm>
          <a:off x="0" y="0"/>
          <a:ext cx="0" cy="0"/>
          <a:chOff x="0" y="0"/>
          <a:chExt cx="0" cy="0"/>
        </a:xfrm>
      </p:grpSpPr>
      <p:sp>
        <p:nvSpPr>
          <p:cNvPr id="436" name="Google Shape;436;p49"/>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7" name="Google Shape;437;p49"/>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8" name="Google Shape;438;p49"/>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9" name="Google Shape;439;p49"/>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0" name="Google Shape;440;p49"/>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1" name="Google Shape;441;p49"/>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2" name="Google Shape;442;p49"/>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43" name="Google Shape;443;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4" name="Google Shape;444;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5" name="Google Shape;445;p4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6" name="Google Shape;446;p4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7" name="Shape 447"/>
        <p:cNvGrpSpPr/>
        <p:nvPr/>
      </p:nvGrpSpPr>
      <p:grpSpPr>
        <a:xfrm>
          <a:off x="0" y="0"/>
          <a:ext cx="0" cy="0"/>
          <a:chOff x="0" y="0"/>
          <a:chExt cx="0" cy="0"/>
        </a:xfrm>
      </p:grpSpPr>
      <p:sp>
        <p:nvSpPr>
          <p:cNvPr id="448" name="Google Shape;448;p5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9" name="Google Shape;449;p5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0" name="Google Shape;450;p5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2" name="Google Shape;452;p5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3" name="Google Shape;453;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55"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7" name="Google Shape;457;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8"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1" name="Google Shape;461;p5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2" name="Google Shape;462;p5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63"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5" name="Google Shape;465;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6" name="Google Shape;466;p5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7"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9" name="Google Shape;469;p5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0" name="Google Shape;470;p5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1" name="Google Shape;471;p5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2" name="Google Shape;472;p5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3" name="Google Shape;473;p5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29.png"/><Relationship Id="rId8"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researchgate.net/publication/394353951_Comparative_Statistical_Analysis_of_Word_Frequencies_in_Human-Written_and_AI-Generated_Texts" TargetMode="External"/><Relationship Id="rId4" Type="http://schemas.openxmlformats.org/officeDocument/2006/relationships/hyperlink" Target="https://link.springer.com/article/10.3758/BRM.42.2.381" TargetMode="External"/><Relationship Id="rId9" Type="http://schemas.openxmlformats.org/officeDocument/2006/relationships/hyperlink" Target="https://www.researchgate.net/publication/284576917_Glove_Global_Vectors_for_Word_Representation" TargetMode="External"/><Relationship Id="rId5" Type="http://schemas.openxmlformats.org/officeDocument/2006/relationships/hyperlink" Target="https://arxiv.org/pdf/2508.01930" TargetMode="External"/><Relationship Id="rId6" Type="http://schemas.openxmlformats.org/officeDocument/2006/relationships/hyperlink" Target="https://apps.dtic.mil/sti/citations/ADA006655" TargetMode="External"/><Relationship Id="rId7" Type="http://schemas.openxmlformats.org/officeDocument/2006/relationships/hyperlink" Target="https://arxiv.org/abs/2305.15047" TargetMode="External"/><Relationship Id="rId8" Type="http://schemas.openxmlformats.org/officeDocument/2006/relationships/hyperlink" Target="https://arxiv.org/abs/1603.02754" TargetMode="External"/><Relationship Id="rId11" Type="http://schemas.openxmlformats.org/officeDocument/2006/relationships/hyperlink" Target="https://arxiv.org/abs/2106.09685" TargetMode="External"/><Relationship Id="rId10" Type="http://schemas.openxmlformats.org/officeDocument/2006/relationships/hyperlink" Target="https://arxiv.org/abs/1910.01108" TargetMode="External"/><Relationship Id="rId13" Type="http://schemas.openxmlformats.org/officeDocument/2006/relationships/hyperlink" Target="https://arxiv.org/abs/1503.03832" TargetMode="External"/><Relationship Id="rId12" Type="http://schemas.openxmlformats.org/officeDocument/2006/relationships/hyperlink" Target="https://arxiv.org/abs/2002.05709" TargetMode="External"/><Relationship Id="rId14" Type="http://schemas.openxmlformats.org/officeDocument/2006/relationships/hyperlink" Target="https://www.researchgate.net/publication/308393919_Punctuation_and_Implicit_Prosody_in_Silent_Reading_An_ERP_Study_Investigating_English_Garden-Path_Sentenc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www.researchgate.net/publication/2505460_Commas_and_Spaces_The_Point_of_Punctuation?" TargetMode="External"/><Relationship Id="rId4" Type="http://schemas.openxmlformats.org/officeDocument/2006/relationships/hyperlink" Target="https://www.researchgate.net/publication/328512136_Frequency_Distributions_of_Punctuation_Marks_in_English_Evidence_from_Large-scale_Corpora" TargetMode="External"/><Relationship Id="rId9" Type="http://schemas.openxmlformats.org/officeDocument/2006/relationships/hyperlink" Target="https://www.youtube.com/watch?v=TKozVZoXAYs" TargetMode="External"/><Relationship Id="rId5" Type="http://schemas.openxmlformats.org/officeDocument/2006/relationships/hyperlink" Target="https://www.sciencedirect.com/science/article/pii/S0747563215302181" TargetMode="External"/><Relationship Id="rId6" Type="http://schemas.openxmlformats.org/officeDocument/2006/relationships/hyperlink" Target="https://www.iosrjournals.org/iosr-jhss/papers/Vol.25-Issue9/Series-1/N2509018085.pdf" TargetMode="External"/><Relationship Id="rId7" Type="http://schemas.openxmlformats.org/officeDocument/2006/relationships/hyperlink" Target="https://www.ted.com/talks/john_mcwhorter_txtng_is_killing_language_jk" TargetMode="External"/><Relationship Id="rId8" Type="http://schemas.openxmlformats.org/officeDocument/2006/relationships/hyperlink" Target="https://www.researchgate.net/publication/336788035_Because_Internet_Understanding_the_new_rules_of_language_a_review" TargetMode="External"/><Relationship Id="rId11" Type="http://schemas.openxmlformats.org/officeDocument/2006/relationships/hyperlink" Target="https://transformer-circuits.pub/2024/scaling-monosemanticity/" TargetMode="External"/><Relationship Id="rId10" Type="http://schemas.openxmlformats.org/officeDocument/2006/relationships/hyperlink" Target="https://www.anthropic.com/research/towards-monosemanticity-decomposing-language-models-with-dictionary-learning" TargetMode="External"/><Relationship Id="rId13" Type="http://schemas.openxmlformats.org/officeDocument/2006/relationships/hyperlink" Target="https://gemini.google.com" TargetMode="External"/><Relationship Id="rId12" Type="http://schemas.openxmlformats.org/officeDocument/2006/relationships/hyperlink" Target="https://gemini.google.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SHUBAN BISWAS</a:t>
            </a:r>
            <a:endParaRPr/>
          </a:p>
          <a:p>
            <a:pPr indent="0" lvl="0" marL="0" rtl="0" algn="ctr">
              <a:spcBef>
                <a:spcPts val="0"/>
              </a:spcBef>
              <a:spcAft>
                <a:spcPts val="0"/>
              </a:spcAft>
              <a:buNone/>
            </a:pPr>
            <a:r>
              <a:rPr lang="en"/>
              <a:t>2024111017</a:t>
            </a:r>
            <a:endParaRPr/>
          </a:p>
        </p:txBody>
      </p:sp>
      <p:sp>
        <p:nvSpPr>
          <p:cNvPr id="479" name="Google Shape;479;p55"/>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Precog NLP Task Report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64"/>
          <p:cNvPicPr preferRelativeResize="0"/>
          <p:nvPr/>
        </p:nvPicPr>
        <p:blipFill>
          <a:blip r:embed="rId3">
            <a:alphaModFix/>
          </a:blip>
          <a:stretch>
            <a:fillRect/>
          </a:stretch>
        </p:blipFill>
        <p:spPr>
          <a:xfrm>
            <a:off x="386618" y="376725"/>
            <a:ext cx="4213974" cy="2652300"/>
          </a:xfrm>
          <a:prstGeom prst="rect">
            <a:avLst/>
          </a:prstGeom>
          <a:noFill/>
          <a:ln>
            <a:noFill/>
          </a:ln>
        </p:spPr>
      </p:pic>
      <p:pic>
        <p:nvPicPr>
          <p:cNvPr id="547" name="Google Shape;547;p64"/>
          <p:cNvPicPr preferRelativeResize="0"/>
          <p:nvPr/>
        </p:nvPicPr>
        <p:blipFill>
          <a:blip r:embed="rId4">
            <a:alphaModFix/>
          </a:blip>
          <a:stretch>
            <a:fillRect/>
          </a:stretch>
        </p:blipFill>
        <p:spPr>
          <a:xfrm>
            <a:off x="4715400" y="376725"/>
            <a:ext cx="4210638" cy="2652300"/>
          </a:xfrm>
          <a:prstGeom prst="rect">
            <a:avLst/>
          </a:prstGeom>
          <a:noFill/>
          <a:ln>
            <a:noFill/>
          </a:ln>
        </p:spPr>
      </p:pic>
      <p:pic>
        <p:nvPicPr>
          <p:cNvPr id="548" name="Google Shape;548;p64"/>
          <p:cNvPicPr preferRelativeResize="0"/>
          <p:nvPr/>
        </p:nvPicPr>
        <p:blipFill>
          <a:blip r:embed="rId5">
            <a:alphaModFix/>
          </a:blip>
          <a:stretch>
            <a:fillRect/>
          </a:stretch>
        </p:blipFill>
        <p:spPr>
          <a:xfrm>
            <a:off x="386618" y="3164781"/>
            <a:ext cx="3533700" cy="1477825"/>
          </a:xfrm>
          <a:prstGeom prst="rect">
            <a:avLst/>
          </a:prstGeom>
          <a:noFill/>
          <a:ln>
            <a:noFill/>
          </a:ln>
        </p:spPr>
      </p:pic>
      <p:sp>
        <p:nvSpPr>
          <p:cNvPr id="549" name="Google Shape;549;p64"/>
          <p:cNvSpPr txBox="1"/>
          <p:nvPr>
            <p:ph idx="4294967295" type="subTitle"/>
          </p:nvPr>
        </p:nvSpPr>
        <p:spPr>
          <a:xfrm>
            <a:off x="3920321" y="3029037"/>
            <a:ext cx="4855500" cy="1881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600"/>
              <a:t> </a:t>
            </a:r>
            <a:r>
              <a:rPr lang="en" sz="1100"/>
              <a:t>Em-dash, double quotes and </a:t>
            </a:r>
            <a:r>
              <a:rPr lang="en" sz="1100"/>
              <a:t>asterisks</a:t>
            </a:r>
            <a:r>
              <a:rPr lang="en" sz="1100"/>
              <a:t> weren’t popular among the authors I selected, it seems, they did use hyphen and apostrophe instead for same purpose. Semicolon is a weird outlier due to Bacon.</a:t>
            </a:r>
            <a:br>
              <a:rPr lang="en" sz="1100"/>
            </a:br>
            <a:r>
              <a:rPr lang="en" sz="1100"/>
              <a:t>Most interesting feature is Comma, Period; seem to be in similar range overall, but have vast differences per author. As we will see in Extras in the end, there are a lot of differences in placements of these punctuations even though frequency seems similar</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65"/>
          <p:cNvPicPr preferRelativeResize="0"/>
          <p:nvPr/>
        </p:nvPicPr>
        <p:blipFill>
          <a:blip r:embed="rId3">
            <a:alphaModFix/>
          </a:blip>
          <a:stretch>
            <a:fillRect/>
          </a:stretch>
        </p:blipFill>
        <p:spPr>
          <a:xfrm>
            <a:off x="160125" y="570575"/>
            <a:ext cx="6453151" cy="4052525"/>
          </a:xfrm>
          <a:prstGeom prst="rect">
            <a:avLst/>
          </a:prstGeom>
          <a:noFill/>
          <a:ln>
            <a:noFill/>
          </a:ln>
        </p:spPr>
      </p:pic>
      <p:sp>
        <p:nvSpPr>
          <p:cNvPr id="555" name="Google Shape;555;p65"/>
          <p:cNvSpPr txBox="1"/>
          <p:nvPr>
            <p:ph idx="4294967295" type="subTitle"/>
          </p:nvPr>
        </p:nvSpPr>
        <p:spPr>
          <a:xfrm>
            <a:off x="6675500" y="475958"/>
            <a:ext cx="2354100" cy="43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extracted the top 50 most frequent function words (ltered against spaCy's stop word list), computed their relative frequencies per text, and projected the resulting 50 dimensional space to 2 dimensions via PCA.</a:t>
            </a:r>
            <a:endParaRPr sz="1000"/>
          </a:p>
          <a:p>
            <a:pPr indent="0" lvl="0" marL="0" rtl="0" algn="l">
              <a:spcBef>
                <a:spcPts val="1200"/>
              </a:spcBef>
              <a:spcAft>
                <a:spcPts val="1200"/>
              </a:spcAft>
              <a:buNone/>
            </a:pPr>
            <a:r>
              <a:rPr lang="en" sz="1000"/>
              <a:t>LLMs fails to replicate syntactic variance, clustering exclusively in negative PC1 values while human authors extend deep into the positive axis. This shows AI normalizes prose into standard patterns, effectively stripping the idiosyncratic density of function words (connectives, prepositions) that define an author's unique fingerprint. The models capture the topic, but flatten the structural complexity, unable to mimic the humans even when prompted.</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6"/>
          <p:cNvSpPr txBox="1"/>
          <p:nvPr>
            <p:ph type="title"/>
          </p:nvPr>
        </p:nvSpPr>
        <p:spPr>
          <a:xfrm>
            <a:off x="713225" y="445025"/>
            <a:ext cx="683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Tested the 6 different approaches</a:t>
            </a:r>
            <a:endParaRPr/>
          </a:p>
        </p:txBody>
      </p:sp>
      <p:sp>
        <p:nvSpPr>
          <p:cNvPr id="561" name="Google Shape;561;p66"/>
          <p:cNvSpPr txBox="1"/>
          <p:nvPr>
            <p:ph idx="1" type="body"/>
          </p:nvPr>
        </p:nvSpPr>
        <p:spPr>
          <a:xfrm>
            <a:off x="713250" y="1272925"/>
            <a:ext cx="7851600" cy="16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which were from Task 2 showed better than expected results. While 3 custom ones was less than promising</a:t>
            </a:r>
            <a:endParaRPr/>
          </a:p>
          <a:p>
            <a:pPr indent="0" lvl="0" marL="0" rtl="0" algn="l">
              <a:spcBef>
                <a:spcPts val="1200"/>
              </a:spcBef>
              <a:spcAft>
                <a:spcPts val="0"/>
              </a:spcAft>
              <a:buNone/>
            </a:pPr>
            <a:r>
              <a:rPr lang="en"/>
              <a:t>During implementation, the Dataset was divided into 3 </a:t>
            </a:r>
            <a:r>
              <a:rPr lang="en"/>
              <a:t>categories</a:t>
            </a:r>
            <a:r>
              <a:rPr lang="en"/>
              <a:t> randomly (Train, Validate, Test), ratios varied based on the model. Validate was mostly used to tune the hyperparameters on Train, and Test results were kept blind till the end.</a:t>
            </a:r>
            <a:endParaRPr/>
          </a:p>
          <a:p>
            <a:pPr indent="0" lvl="0" marL="0" rtl="0" algn="l">
              <a:spcBef>
                <a:spcPts val="1200"/>
              </a:spcBef>
              <a:spcAft>
                <a:spcPts val="0"/>
              </a:spcAft>
              <a:buNone/>
            </a:pPr>
            <a:r>
              <a:rPr lang="en"/>
              <a:t>Note: Given Test dataset was often 15% samples of 1500, it might not be “fair” due to outliers. I just kept XGBoost in Statistician.</a:t>
            </a:r>
            <a:endParaRPr/>
          </a:p>
          <a:p>
            <a:pPr indent="0" lvl="0" marL="0" rtl="0" algn="l">
              <a:spcBef>
                <a:spcPts val="1200"/>
              </a:spcBef>
              <a:spcAft>
                <a:spcPts val="1200"/>
              </a:spcAft>
              <a:buNone/>
            </a:pPr>
            <a:r>
              <a:t/>
            </a:r>
            <a:endParaRPr/>
          </a:p>
        </p:txBody>
      </p:sp>
      <p:pic>
        <p:nvPicPr>
          <p:cNvPr id="562" name="Google Shape;562;p66"/>
          <p:cNvPicPr preferRelativeResize="0"/>
          <p:nvPr/>
        </p:nvPicPr>
        <p:blipFill>
          <a:blip r:embed="rId3">
            <a:alphaModFix/>
          </a:blip>
          <a:stretch>
            <a:fillRect/>
          </a:stretch>
        </p:blipFill>
        <p:spPr>
          <a:xfrm>
            <a:off x="1176649" y="2847092"/>
            <a:ext cx="6924800" cy="182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7"/>
          <p:cNvSpPr txBox="1"/>
          <p:nvPr>
            <p:ph idx="1" type="body"/>
          </p:nvPr>
        </p:nvSpPr>
        <p:spPr>
          <a:xfrm>
            <a:off x="713225" y="367945"/>
            <a:ext cx="3557100" cy="5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Statistician</a:t>
            </a:r>
            <a:endParaRPr/>
          </a:p>
        </p:txBody>
      </p:sp>
      <p:sp>
        <p:nvSpPr>
          <p:cNvPr id="568" name="Google Shape;568;p67"/>
          <p:cNvSpPr txBox="1"/>
          <p:nvPr>
            <p:ph idx="4294967295" type="subTitle"/>
          </p:nvPr>
        </p:nvSpPr>
        <p:spPr>
          <a:xfrm>
            <a:off x="424175" y="906670"/>
            <a:ext cx="8489100" cy="316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Algorithm: XGBoost </a:t>
            </a:r>
            <a:r>
              <a:rPr i="1" lang="en" sz="1000"/>
              <a:t>(“XGBoost: A Scalable Tree Boosting System” Chen et al 2016)</a:t>
            </a:r>
            <a:br>
              <a:rPr lang="en" sz="1300"/>
            </a:br>
            <a:r>
              <a:rPr lang="en" sz="1300"/>
              <a:t>1000 estimators, learning rate 0.05, max depth 6, early stopping at 50 rounds</a:t>
            </a:r>
            <a:br>
              <a:rPr lang="en" sz="1300"/>
            </a:br>
            <a:r>
              <a:rPr lang="en" sz="1300"/>
              <a:t>Top 5 important features : (Semicolon, PCA, MTLD, String Length Standard deviation, </a:t>
            </a:r>
            <a:r>
              <a:rPr lang="en" sz="1300"/>
              <a:t>Asterisk)</a:t>
            </a:r>
            <a:endParaRPr sz="1300"/>
          </a:p>
          <a:p>
            <a:pPr indent="0" lvl="0" marL="0" rtl="0" algn="l">
              <a:spcBef>
                <a:spcPts val="1200"/>
              </a:spcBef>
              <a:spcAft>
                <a:spcPts val="1200"/>
              </a:spcAft>
              <a:buNone/>
            </a:pPr>
            <a:r>
              <a:rPr lang="en" sz="1300"/>
              <a:t>This model was a nice middle ground among all the models with 93.83% accuracy.</a:t>
            </a:r>
            <a:br>
              <a:rPr lang="en" sz="1300"/>
            </a:br>
            <a:r>
              <a:rPr lang="en" sz="1300"/>
              <a:t>XGBoost excels at finding nonlinear decision boundaries in feature space. This ran quicker than the other models as it’s just running data through a series of if else logics, basically dropping the input down 1000 distinct decision trees to tally up a final vote.</a:t>
            </a:r>
            <a:endParaRPr sz="1100"/>
          </a:p>
        </p:txBody>
      </p:sp>
      <p:pic>
        <p:nvPicPr>
          <p:cNvPr id="569" name="Google Shape;569;p67"/>
          <p:cNvPicPr preferRelativeResize="0"/>
          <p:nvPr/>
        </p:nvPicPr>
        <p:blipFill>
          <a:blip r:embed="rId3">
            <a:alphaModFix/>
          </a:blip>
          <a:stretch>
            <a:fillRect/>
          </a:stretch>
        </p:blipFill>
        <p:spPr>
          <a:xfrm>
            <a:off x="175704" y="2893837"/>
            <a:ext cx="8859176" cy="2203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8"/>
          <p:cNvSpPr txBox="1"/>
          <p:nvPr>
            <p:ph idx="1" type="body"/>
          </p:nvPr>
        </p:nvSpPr>
        <p:spPr>
          <a:xfrm>
            <a:off x="713225" y="352068"/>
            <a:ext cx="35571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Semanticist</a:t>
            </a:r>
            <a:endParaRPr/>
          </a:p>
        </p:txBody>
      </p:sp>
      <p:sp>
        <p:nvSpPr>
          <p:cNvPr id="575" name="Google Shape;575;p68"/>
          <p:cNvSpPr txBox="1"/>
          <p:nvPr>
            <p:ph idx="4294967295" type="subTitle"/>
          </p:nvPr>
        </p:nvSpPr>
        <p:spPr>
          <a:xfrm>
            <a:off x="424175" y="906675"/>
            <a:ext cx="5466600" cy="392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GloVe is deliberately context free, each word maps to exactly one vector regardless of context. This tests whether AI and human texts differ in their average word semantics, independent of how words are arranged. </a:t>
            </a:r>
            <a:r>
              <a:rPr i="1" lang="en" sz="1000"/>
              <a:t>(“GloVe: Global Vectors for Word Representation” Pennington et al 2014)</a:t>
            </a:r>
            <a:endParaRPr i="1" sz="1000"/>
          </a:p>
          <a:p>
            <a:pPr indent="0" lvl="0" marL="0" rtl="0" algn="l">
              <a:spcBef>
                <a:spcPts val="1200"/>
              </a:spcBef>
              <a:spcAft>
                <a:spcPts val="0"/>
              </a:spcAft>
              <a:buNone/>
            </a:pPr>
            <a:r>
              <a:rPr lang="en" sz="1300"/>
              <a:t>With a near perfect 0.9989 AUC, it's clear LLM text lives in its own "semantic neighborhood". Since AI relies on a predictable vocabulary, easy to spot. Gemini 2.5 and 3 use different embedding models, and it seems GloVe figured it;</a:t>
            </a:r>
            <a:r>
              <a:rPr lang="en" sz="1300">
                <a:solidFill>
                  <a:schemeClr val="dk1"/>
                </a:solidFill>
              </a:rPr>
              <a:t> looking at syntax or context is almost unnecessary for this Dataset. (This might what CopyLeaks use in their AI detection, Hence the outlier in Extras section at the end).</a:t>
            </a:r>
            <a:endParaRPr sz="1300">
              <a:solidFill>
                <a:schemeClr val="dk1"/>
              </a:solidFill>
            </a:endParaRPr>
          </a:p>
          <a:p>
            <a:pPr indent="0" lvl="0" marL="0" rtl="0" algn="l">
              <a:spcBef>
                <a:spcPts val="1200"/>
              </a:spcBef>
              <a:spcAft>
                <a:spcPts val="0"/>
              </a:spcAft>
              <a:buNone/>
            </a:pPr>
            <a:r>
              <a:rPr lang="en" sz="1300">
                <a:solidFill>
                  <a:schemeClr val="dk1"/>
                </a:solidFill>
              </a:rPr>
              <a:t>Society &amp; Politics is the only topic with AUC &lt; 1.0. This topic has the highest TTR (0.223) and sentence length variation (14.68) among all topics. Maybe this diversity caused the false negative.</a:t>
            </a:r>
            <a:endParaRPr sz="130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1200"/>
              </a:spcAft>
              <a:buNone/>
            </a:pPr>
            <a:r>
              <a:t/>
            </a:r>
            <a:endParaRPr sz="1300"/>
          </a:p>
        </p:txBody>
      </p:sp>
      <p:pic>
        <p:nvPicPr>
          <p:cNvPr id="576" name="Google Shape;576;p68"/>
          <p:cNvPicPr preferRelativeResize="0"/>
          <p:nvPr/>
        </p:nvPicPr>
        <p:blipFill>
          <a:blip r:embed="rId3">
            <a:alphaModFix/>
          </a:blip>
          <a:stretch>
            <a:fillRect/>
          </a:stretch>
        </p:blipFill>
        <p:spPr>
          <a:xfrm>
            <a:off x="5955425" y="1271325"/>
            <a:ext cx="3188575" cy="2959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9"/>
          <p:cNvSpPr txBox="1"/>
          <p:nvPr>
            <p:ph idx="1" type="subTitle"/>
          </p:nvPr>
        </p:nvSpPr>
        <p:spPr>
          <a:xfrm>
            <a:off x="293075" y="1105025"/>
            <a:ext cx="4680000" cy="14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DistilBERT </a:t>
            </a:r>
            <a:r>
              <a:rPr i="1" lang="en" sz="1200"/>
              <a:t>("DistilBERT, a distilled version of BERT" Sanh et al 2019)</a:t>
            </a:r>
            <a:r>
              <a:rPr lang="en"/>
              <a:t> keeps 97% of BERT's power while being 40% smaller making it light enough to fine-tune on a laptop 4GB GPU.</a:t>
            </a:r>
            <a:endParaRPr/>
          </a:p>
          <a:p>
            <a:pPr indent="0" lvl="0" marL="0" rtl="0" algn="l">
              <a:spcBef>
                <a:spcPts val="1000"/>
              </a:spcBef>
              <a:spcAft>
                <a:spcPts val="0"/>
              </a:spcAft>
              <a:buClr>
                <a:schemeClr val="dk1"/>
              </a:buClr>
              <a:buSzPts val="1100"/>
              <a:buFont typeface="Arial"/>
              <a:buNone/>
            </a:pPr>
            <a:r>
              <a:rPr lang="en"/>
              <a:t> LoRA</a:t>
            </a:r>
            <a:r>
              <a:rPr i="1" lang="en" sz="1200"/>
              <a:t> ("LoRA: Low-Rank Adaptation of Large Language Models" Hu et al. 2022) </a:t>
            </a:r>
            <a:r>
              <a:rPr lang="en"/>
              <a:t>reduces trainable parameters from 66M to just 887K by freezing the main model and using low-rank matrices.</a:t>
            </a:r>
            <a:endParaRPr/>
          </a:p>
          <a:p>
            <a:pPr indent="0" lvl="0" marL="0" rtl="0" algn="l">
              <a:spcBef>
                <a:spcPts val="1000"/>
              </a:spcBef>
              <a:spcAft>
                <a:spcPts val="1000"/>
              </a:spcAft>
              <a:buNone/>
            </a:pPr>
            <a:r>
              <a:t/>
            </a:r>
            <a:endParaRPr/>
          </a:p>
        </p:txBody>
      </p:sp>
      <p:sp>
        <p:nvSpPr>
          <p:cNvPr id="582" name="Google Shape;582;p6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a:t>
            </a:r>
            <a:endParaRPr/>
          </a:p>
        </p:txBody>
      </p:sp>
      <p:pic>
        <p:nvPicPr>
          <p:cNvPr id="583" name="Google Shape;583;p69"/>
          <p:cNvPicPr preferRelativeResize="0"/>
          <p:nvPr/>
        </p:nvPicPr>
        <p:blipFill>
          <a:blip r:embed="rId3">
            <a:alphaModFix/>
          </a:blip>
          <a:stretch>
            <a:fillRect/>
          </a:stretch>
        </p:blipFill>
        <p:spPr>
          <a:xfrm>
            <a:off x="5046425" y="1425261"/>
            <a:ext cx="3917349" cy="1519275"/>
          </a:xfrm>
          <a:prstGeom prst="rect">
            <a:avLst/>
          </a:prstGeom>
          <a:noFill/>
          <a:ln>
            <a:noFill/>
          </a:ln>
        </p:spPr>
      </p:pic>
      <p:sp>
        <p:nvSpPr>
          <p:cNvPr id="584" name="Google Shape;584;p69"/>
          <p:cNvSpPr txBox="1"/>
          <p:nvPr>
            <p:ph idx="4294967295" type="subTitle"/>
          </p:nvPr>
        </p:nvSpPr>
        <p:spPr>
          <a:xfrm>
            <a:off x="384675" y="3352050"/>
            <a:ext cx="8528700" cy="11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scored second best in Test with a negligible margin. The Transformer captures contextual patterns, long-range dependencies, and attention patterns that static features cannot. However, GloVe results suggesting that vocabulary choice is the dominant signal and syntactic/contextual information provides negligible additional </a:t>
            </a:r>
            <a:r>
              <a:rPr lang="en" sz="1300"/>
              <a:t>benefit, and might be an overkill for non altered LLM text.</a:t>
            </a:r>
            <a:endParaRPr sz="1300"/>
          </a:p>
          <a:p>
            <a:pPr indent="0" lvl="0" marL="0" rtl="0" algn="l">
              <a:spcBef>
                <a:spcPts val="1200"/>
              </a:spcBef>
              <a:spcAft>
                <a:spcPts val="1200"/>
              </a:spcAft>
              <a:buNone/>
            </a:pPr>
            <a:r>
              <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0"/>
          <p:cNvSpPr txBox="1"/>
          <p:nvPr>
            <p:ph idx="1" type="subTitle"/>
          </p:nvPr>
        </p:nvSpPr>
        <p:spPr>
          <a:xfrm>
            <a:off x="393825" y="970806"/>
            <a:ext cx="8572500" cy="8013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300"/>
              <a:t>The contrastive model tests whether learned representation, outperform pre trained embeddings. Inspired by </a:t>
            </a:r>
            <a:r>
              <a:rPr lang="en" sz="1300"/>
              <a:t>SimCLR </a:t>
            </a:r>
            <a:r>
              <a:rPr i="1" lang="en" sz="1000"/>
              <a:t>(“A Simple Framework for Contrastive Learning”, </a:t>
            </a:r>
            <a:r>
              <a:rPr i="1" lang="en" sz="1000">
                <a:solidFill>
                  <a:schemeClr val="dk1"/>
                </a:solidFill>
              </a:rPr>
              <a:t>Chen et al 2020</a:t>
            </a:r>
            <a:r>
              <a:rPr i="1" lang="en" sz="1000"/>
              <a:t>)</a:t>
            </a:r>
            <a:r>
              <a:rPr lang="en" sz="1300"/>
              <a:t> and triplet networks </a:t>
            </a:r>
            <a:r>
              <a:rPr i="1" lang="en" sz="1000"/>
              <a:t>(“FaceNet”, </a:t>
            </a:r>
            <a:r>
              <a:rPr i="1" lang="en" sz="1000">
                <a:solidFill>
                  <a:schemeClr val="dk1"/>
                </a:solidFill>
              </a:rPr>
              <a:t>Schroff et al 2015</a:t>
            </a:r>
            <a:r>
              <a:rPr i="1" lang="en" sz="1000"/>
              <a:t>)</a:t>
            </a:r>
            <a:r>
              <a:rPr lang="en" sz="1300"/>
              <a:t>.</a:t>
            </a:r>
            <a:endParaRPr sz="1300"/>
          </a:p>
        </p:txBody>
      </p:sp>
      <p:sp>
        <p:nvSpPr>
          <p:cNvPr id="590" name="Google Shape;590;p70"/>
          <p:cNvSpPr txBox="1"/>
          <p:nvPr>
            <p:ph type="title"/>
          </p:nvPr>
        </p:nvSpPr>
        <p:spPr>
          <a:xfrm>
            <a:off x="713225" y="362597"/>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Contrastive</a:t>
            </a:r>
            <a:endParaRPr/>
          </a:p>
        </p:txBody>
      </p:sp>
      <p:pic>
        <p:nvPicPr>
          <p:cNvPr id="591" name="Google Shape;591;p70"/>
          <p:cNvPicPr preferRelativeResize="0"/>
          <p:nvPr/>
        </p:nvPicPr>
        <p:blipFill>
          <a:blip r:embed="rId3">
            <a:alphaModFix/>
          </a:blip>
          <a:stretch>
            <a:fillRect/>
          </a:stretch>
        </p:blipFill>
        <p:spPr>
          <a:xfrm>
            <a:off x="4735800" y="1565350"/>
            <a:ext cx="3977000" cy="3226550"/>
          </a:xfrm>
          <a:prstGeom prst="rect">
            <a:avLst/>
          </a:prstGeom>
          <a:noFill/>
          <a:ln>
            <a:noFill/>
          </a:ln>
        </p:spPr>
      </p:pic>
      <p:sp>
        <p:nvSpPr>
          <p:cNvPr id="592" name="Google Shape;592;p70"/>
          <p:cNvSpPr txBox="1"/>
          <p:nvPr>
            <p:ph idx="1" type="subTitle"/>
          </p:nvPr>
        </p:nvSpPr>
        <p:spPr>
          <a:xfrm>
            <a:off x="443575" y="2037900"/>
            <a:ext cx="43041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Despite task specific training, the Contrastive model (AUC 0.9886) underperforms the Transformer (AUC 0.9983). The likely cause is that sentence level MiniLM embeddings discard sub sentence patterns (word-level attention, local syntax) that DistilBERT preserves. The triplet loss also requires careful tuning of margin and mining strategy. I didn’t test more as GloVe and other methods showed promising results already.</a:t>
            </a:r>
            <a:endParaRPr sz="1300"/>
          </a:p>
          <a:p>
            <a:pPr indent="0" lvl="0" marL="0" rtl="0" algn="l">
              <a:spcBef>
                <a:spcPts val="1000"/>
              </a:spcBef>
              <a:spcAft>
                <a:spcPts val="0"/>
              </a:spcAft>
              <a:buNone/>
            </a:pPr>
            <a:r>
              <a:t/>
            </a:r>
            <a:endParaRPr sz="1300"/>
          </a:p>
          <a:p>
            <a:pPr indent="0" lvl="0" marL="0" rtl="0" algn="l">
              <a:spcBef>
                <a:spcPts val="1000"/>
              </a:spcBef>
              <a:spcAft>
                <a:spcPts val="1000"/>
              </a:spcAft>
              <a:buNone/>
            </a:pPr>
            <a:r>
              <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1"/>
          <p:cNvSpPr txBox="1"/>
          <p:nvPr>
            <p:ph idx="1" type="subTitle"/>
          </p:nvPr>
        </p:nvSpPr>
        <p:spPr>
          <a:xfrm>
            <a:off x="610950" y="1126516"/>
            <a:ext cx="7922100" cy="1209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The Variance model tests an intuition about how LLMs generate text: since they predict the next token, their sentence to sentence transitions should be smoother and more predictable than human transitions. by measuring semantic similarity, topic gradients, vocabulary overlap across sentence boundaries, burstiness in sentence length, etc.</a:t>
            </a:r>
            <a:endParaRPr/>
          </a:p>
        </p:txBody>
      </p:sp>
      <p:sp>
        <p:nvSpPr>
          <p:cNvPr id="598" name="Google Shape;598;p71"/>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a:t>
            </a:r>
            <a:endParaRPr/>
          </a:p>
        </p:txBody>
      </p:sp>
      <p:pic>
        <p:nvPicPr>
          <p:cNvPr id="599" name="Google Shape;599;p71"/>
          <p:cNvPicPr preferRelativeResize="0"/>
          <p:nvPr/>
        </p:nvPicPr>
        <p:blipFill>
          <a:blip r:embed="rId3">
            <a:alphaModFix/>
          </a:blip>
          <a:stretch>
            <a:fillRect/>
          </a:stretch>
        </p:blipFill>
        <p:spPr>
          <a:xfrm>
            <a:off x="6193976" y="2249800"/>
            <a:ext cx="2634650" cy="2604275"/>
          </a:xfrm>
          <a:prstGeom prst="rect">
            <a:avLst/>
          </a:prstGeom>
          <a:noFill/>
          <a:ln>
            <a:noFill/>
          </a:ln>
        </p:spPr>
      </p:pic>
      <p:sp>
        <p:nvSpPr>
          <p:cNvPr id="600" name="Google Shape;600;p71"/>
          <p:cNvSpPr txBox="1"/>
          <p:nvPr>
            <p:ph idx="1" type="subTitle"/>
          </p:nvPr>
        </p:nvSpPr>
        <p:spPr>
          <a:xfrm>
            <a:off x="610950" y="2249800"/>
            <a:ext cx="5470500" cy="25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intuition is confirmed but quantitatively weak: AI text is measurably smoother and more uniform than human writing, consistent with autoregressive generation. AI demonstrates higher inter sentence similarity (avg_full_sim: 0.587 vs. 0.521) and distinct vocabulary bleeding across boundaries (avg_boundary_overlap: 0.241 vs. 0.183). While these feature distributions clearly separate, the signal provides only a modest differentiator at the individual text level. Also given the small samples (100-200 words) the variance was extremely noisy from sentence to sentence :(</a:t>
            </a:r>
            <a:endParaRPr>
              <a:solidFill>
                <a:schemeClr val="dk1"/>
              </a:solidFill>
            </a:endParaRPr>
          </a:p>
          <a:p>
            <a:pPr indent="0" lvl="0" marL="0" rtl="0" algn="l">
              <a:spcBef>
                <a:spcPts val="1000"/>
              </a:spcBef>
              <a:spcAft>
                <a:spcPts val="10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2"/>
          <p:cNvSpPr txBox="1"/>
          <p:nvPr>
            <p:ph idx="1" type="subTitle"/>
          </p:nvPr>
        </p:nvSpPr>
        <p:spPr>
          <a:xfrm>
            <a:off x="610950" y="934175"/>
            <a:ext cx="7922100" cy="1995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t>After Variance (neighbors only) I did full 2D heatmaps, seeking a "structural fingerprint". Intuition: Human writing is modular. bright thematic blocks separated by rhetorical pivots. AI is "hyper coherent", Driven by attention mechanisms to maximize context, it produces a uniformly bright matrix, effectively smoothing over the sharp conceptual edges typical of human thought.</a:t>
            </a:r>
            <a:endParaRPr sz="1200"/>
          </a:p>
          <a:p>
            <a:pPr indent="0" lvl="0" marL="0" rtl="0" algn="l">
              <a:lnSpc>
                <a:spcPct val="115000"/>
              </a:lnSpc>
              <a:spcBef>
                <a:spcPts val="1200"/>
              </a:spcBef>
              <a:spcAft>
                <a:spcPts val="0"/>
              </a:spcAft>
              <a:buNone/>
            </a:pPr>
            <a:r>
              <a:rPr lang="en" sz="1200"/>
              <a:t>In hindsight analyzing unstructured 100 word fragments (median 8x8 matrices) meant global structure simply didn't exist; we used context slicing in data collection. But it wasnt absolutely bad, AI still showed a sentence to </a:t>
            </a:r>
            <a:r>
              <a:rPr lang="en" sz="1200"/>
              <a:t>sentence</a:t>
            </a:r>
            <a:r>
              <a:rPr lang="en" sz="1200"/>
              <a:t> </a:t>
            </a:r>
            <a:r>
              <a:rPr lang="en" sz="1200"/>
              <a:t>coherence</a:t>
            </a:r>
            <a:r>
              <a:rPr lang="en" sz="1200"/>
              <a:t> (the yellow parts) more than human on average. Giving 81% AUC.</a:t>
            </a:r>
            <a:endParaRPr sz="1200"/>
          </a:p>
          <a:p>
            <a:pPr indent="0" lvl="0" marL="0" rtl="0" algn="l">
              <a:lnSpc>
                <a:spcPct val="115000"/>
              </a:lnSpc>
              <a:spcBef>
                <a:spcPts val="1200"/>
              </a:spcBef>
              <a:spcAft>
                <a:spcPts val="0"/>
              </a:spcAft>
              <a:buClr>
                <a:schemeClr val="dk1"/>
              </a:buClr>
              <a:buSzPts val="1100"/>
              <a:buFont typeface="Arial"/>
              <a:buNone/>
            </a:pPr>
            <a:r>
              <a:t/>
            </a:r>
            <a:endParaRPr sz="1200"/>
          </a:p>
          <a:p>
            <a:pPr indent="0" lvl="0" marL="0" rtl="0" algn="l">
              <a:spcBef>
                <a:spcPts val="1200"/>
              </a:spcBef>
              <a:spcAft>
                <a:spcPts val="1000"/>
              </a:spcAft>
              <a:buNone/>
            </a:pPr>
            <a:r>
              <a:t/>
            </a:r>
            <a:endParaRPr sz="1200"/>
          </a:p>
        </p:txBody>
      </p:sp>
      <p:sp>
        <p:nvSpPr>
          <p:cNvPr id="606" name="Google Shape;606;p72"/>
          <p:cNvSpPr txBox="1"/>
          <p:nvPr>
            <p:ph type="title"/>
          </p:nvPr>
        </p:nvSpPr>
        <p:spPr>
          <a:xfrm>
            <a:off x="713225" y="335125"/>
            <a:ext cx="5679900" cy="5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Structure</a:t>
            </a:r>
            <a:endParaRPr/>
          </a:p>
          <a:p>
            <a:pPr indent="0" lvl="0" marL="0" rtl="0" algn="l">
              <a:spcBef>
                <a:spcPts val="0"/>
              </a:spcBef>
              <a:spcAft>
                <a:spcPts val="0"/>
              </a:spcAft>
              <a:buNone/>
            </a:pPr>
            <a:r>
              <a:t/>
            </a:r>
            <a:endParaRPr/>
          </a:p>
        </p:txBody>
      </p:sp>
      <p:pic>
        <p:nvPicPr>
          <p:cNvPr id="607" name="Google Shape;607;p72"/>
          <p:cNvPicPr preferRelativeResize="0"/>
          <p:nvPr/>
        </p:nvPicPr>
        <p:blipFill>
          <a:blip r:embed="rId3">
            <a:alphaModFix/>
          </a:blip>
          <a:stretch>
            <a:fillRect/>
          </a:stretch>
        </p:blipFill>
        <p:spPr>
          <a:xfrm>
            <a:off x="1114038" y="2903170"/>
            <a:ext cx="6915927" cy="2132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73"/>
          <p:cNvPicPr preferRelativeResize="0"/>
          <p:nvPr/>
        </p:nvPicPr>
        <p:blipFill>
          <a:blip r:embed="rId3">
            <a:alphaModFix/>
          </a:blip>
          <a:stretch>
            <a:fillRect/>
          </a:stretch>
        </p:blipFill>
        <p:spPr>
          <a:xfrm>
            <a:off x="152400" y="368046"/>
            <a:ext cx="8839202" cy="43945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6"/>
          <p:cNvSpPr txBox="1"/>
          <p:nvPr>
            <p:ph type="title"/>
          </p:nvPr>
        </p:nvSpPr>
        <p:spPr>
          <a:xfrm>
            <a:off x="713225" y="260756"/>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 Completed:</a:t>
            </a:r>
            <a:endParaRPr/>
          </a:p>
        </p:txBody>
      </p:sp>
      <p:sp>
        <p:nvSpPr>
          <p:cNvPr id="485" name="Google Shape;485;p56"/>
          <p:cNvSpPr txBox="1"/>
          <p:nvPr>
            <p:ph idx="1" type="body"/>
          </p:nvPr>
        </p:nvSpPr>
        <p:spPr>
          <a:xfrm>
            <a:off x="713250" y="800251"/>
            <a:ext cx="7717500" cy="3918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Font typeface="Arial"/>
              <a:buChar char="●"/>
            </a:pPr>
            <a:r>
              <a:rPr b="1" lang="en">
                <a:solidFill>
                  <a:schemeClr val="dk1"/>
                </a:solidFill>
                <a:latin typeface="Arial"/>
                <a:ea typeface="Arial"/>
                <a:cs typeface="Arial"/>
                <a:sym typeface="Arial"/>
              </a:rPr>
              <a:t>Task 0 : The Library of Babel</a:t>
            </a:r>
            <a:endParaRPr b="1">
              <a:solidFill>
                <a:schemeClr val="dk1"/>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Class 1, 2, 3 Dataset extracted/generated</a:t>
            </a:r>
            <a:endParaRPr sz="1100">
              <a:solidFill>
                <a:schemeClr val="dk1"/>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Topics and </a:t>
            </a:r>
            <a:r>
              <a:rPr lang="en" sz="1100">
                <a:solidFill>
                  <a:schemeClr val="dk1"/>
                </a:solidFill>
                <a:latin typeface="Arial"/>
                <a:ea typeface="Arial"/>
                <a:cs typeface="Arial"/>
                <a:sym typeface="Arial"/>
              </a:rPr>
              <a:t>metadata</a:t>
            </a:r>
            <a:r>
              <a:rPr lang="en" sz="1100">
                <a:solidFill>
                  <a:schemeClr val="dk1"/>
                </a:solidFill>
                <a:latin typeface="Arial"/>
                <a:ea typeface="Arial"/>
                <a:cs typeface="Arial"/>
                <a:sym typeface="Arial"/>
              </a:rPr>
              <a:t> Extracted</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a:solidFill>
                  <a:schemeClr val="dk1"/>
                </a:solidFill>
                <a:latin typeface="Arial"/>
                <a:ea typeface="Arial"/>
                <a:cs typeface="Arial"/>
                <a:sym typeface="Arial"/>
              </a:rPr>
              <a:t>Task 1 : The Fingerprint (</a:t>
            </a:r>
            <a:r>
              <a:rPr lang="en">
                <a:solidFill>
                  <a:schemeClr val="dk1"/>
                </a:solidFill>
                <a:latin typeface="Arial"/>
                <a:ea typeface="Arial"/>
                <a:cs typeface="Arial"/>
                <a:sym typeface="Arial"/>
              </a:rPr>
              <a:t>and some </a:t>
            </a:r>
            <a:r>
              <a:rPr b="1" lang="en">
                <a:solidFill>
                  <a:schemeClr val="dk1"/>
                </a:solidFill>
                <a:latin typeface="Arial"/>
                <a:ea typeface="Arial"/>
                <a:cs typeface="Arial"/>
                <a:sym typeface="Arial"/>
              </a:rPr>
              <a:t>Extras</a:t>
            </a:r>
            <a:r>
              <a:rPr lang="en">
                <a:solidFill>
                  <a:schemeClr val="dk1"/>
                </a:solidFill>
                <a:latin typeface="Arial"/>
                <a:ea typeface="Arial"/>
                <a:cs typeface="Arial"/>
                <a:sym typeface="Arial"/>
              </a:rPr>
              <a:t>*</a:t>
            </a:r>
            <a:r>
              <a:rPr b="1" lang="en">
                <a:solidFill>
                  <a:schemeClr val="dk1"/>
                </a:solidFill>
                <a:latin typeface="Arial"/>
                <a:ea typeface="Arial"/>
                <a:cs typeface="Arial"/>
                <a:sym typeface="Arial"/>
              </a:rPr>
              <a:t>)</a:t>
            </a:r>
            <a:endParaRPr b="1">
              <a:solidFill>
                <a:schemeClr val="dk1"/>
              </a:solidFill>
              <a:latin typeface="Arial"/>
              <a:ea typeface="Arial"/>
              <a:cs typeface="Arial"/>
              <a:sym typeface="Arial"/>
            </a:endParaRPr>
          </a:p>
          <a:p>
            <a:pPr indent="-292100" lvl="1" marL="914400" rtl="0" algn="l">
              <a:spcBef>
                <a:spcPts val="0"/>
              </a:spcBef>
              <a:spcAft>
                <a:spcPts val="0"/>
              </a:spcAft>
              <a:buSzPts val="1000"/>
              <a:buFont typeface="Arial"/>
              <a:buChar char="○"/>
            </a:pPr>
            <a:r>
              <a:rPr lang="en" sz="1100">
                <a:solidFill>
                  <a:schemeClr val="dk1"/>
                </a:solidFill>
                <a:latin typeface="Arial"/>
                <a:ea typeface="Arial"/>
                <a:cs typeface="Arial"/>
                <a:sym typeface="Arial"/>
              </a:rPr>
              <a:t>Type Token Ratio, Hapax Legomena, Measure of Textual Lexical Diversity*, Sentence Length Standard Deviation*, Adjective Noun Ratio, Dependency Tree Depth, Flesch Kincai</a:t>
            </a:r>
            <a:r>
              <a:rPr lang="en" sz="1100">
                <a:solidFill>
                  <a:schemeClr val="dk1"/>
                </a:solidFill>
                <a:latin typeface="Arial"/>
                <a:ea typeface="Arial"/>
                <a:cs typeface="Arial"/>
                <a:sym typeface="Arial"/>
              </a:rPr>
              <a:t>d</a:t>
            </a:r>
            <a:r>
              <a:rPr lang="en" sz="1100">
                <a:solidFill>
                  <a:schemeClr val="dk1"/>
                </a:solidFill>
                <a:latin typeface="Arial"/>
                <a:ea typeface="Arial"/>
                <a:cs typeface="Arial"/>
                <a:sym typeface="Arial"/>
              </a:rPr>
              <a:t>, </a:t>
            </a:r>
            <a:r>
              <a:rPr lang="en" sz="1100">
                <a:solidFill>
                  <a:schemeClr val="dk1"/>
                </a:solidFill>
                <a:latin typeface="Arial"/>
                <a:ea typeface="Arial"/>
                <a:cs typeface="Arial"/>
                <a:sym typeface="Arial"/>
              </a:rPr>
              <a:t>Discourse Connective Density*</a:t>
            </a:r>
            <a:r>
              <a:rPr lang="en" sz="1100">
                <a:solidFill>
                  <a:schemeClr val="dk1"/>
                </a:solidFill>
                <a:latin typeface="Arial"/>
                <a:ea typeface="Arial"/>
                <a:cs typeface="Arial"/>
                <a:sym typeface="Arial"/>
              </a:rPr>
              <a:t>, Punctuation Density, PCA of Function words*.</a:t>
            </a:r>
            <a:endParaRPr sz="1000">
              <a:solidFill>
                <a:schemeClr val="dk1"/>
              </a:solidFill>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a:solidFill>
                  <a:schemeClr val="dk1"/>
                </a:solidFill>
                <a:latin typeface="Arial"/>
                <a:ea typeface="Arial"/>
                <a:cs typeface="Arial"/>
                <a:sym typeface="Arial"/>
              </a:rPr>
              <a:t>Task 2 : The multi tiered Detective (</a:t>
            </a:r>
            <a:r>
              <a:rPr lang="en">
                <a:solidFill>
                  <a:schemeClr val="dk1"/>
                </a:solidFill>
                <a:latin typeface="Arial"/>
                <a:ea typeface="Arial"/>
                <a:cs typeface="Arial"/>
                <a:sym typeface="Arial"/>
              </a:rPr>
              <a:t>and some</a:t>
            </a:r>
            <a:r>
              <a:rPr b="1" lang="en">
                <a:solidFill>
                  <a:schemeClr val="dk1"/>
                </a:solidFill>
                <a:latin typeface="Arial"/>
                <a:ea typeface="Arial"/>
                <a:cs typeface="Arial"/>
                <a:sym typeface="Arial"/>
              </a:rPr>
              <a:t> Extras</a:t>
            </a:r>
            <a:r>
              <a:rPr lang="en">
                <a:solidFill>
                  <a:schemeClr val="dk1"/>
                </a:solidFill>
                <a:latin typeface="Arial"/>
                <a:ea typeface="Arial"/>
                <a:cs typeface="Arial"/>
                <a:sym typeface="Arial"/>
              </a:rPr>
              <a:t>*</a:t>
            </a:r>
            <a:r>
              <a:rPr b="1" lang="en">
                <a:solidFill>
                  <a:schemeClr val="dk1"/>
                </a:solidFill>
                <a:latin typeface="Arial"/>
                <a:ea typeface="Arial"/>
                <a:cs typeface="Arial"/>
                <a:sym typeface="Arial"/>
              </a:rPr>
              <a:t>)</a:t>
            </a:r>
            <a:endParaRPr b="1">
              <a:solidFill>
                <a:schemeClr val="dk1"/>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The Statistician (XGBoost), The Semanticist (Feedforward NN), The Transformer (LoRA fine tuning),</a:t>
            </a:r>
            <a:endParaRPr sz="1100">
              <a:solidFill>
                <a:schemeClr val="dk1"/>
              </a:solidFill>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The Contrastive (Triplet Loss)*, The Variance (Sentence Transitions)*, The Structure (2D Heatmaps)*</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a:solidFill>
                  <a:schemeClr val="dk1"/>
                </a:solidFill>
                <a:latin typeface="Arial"/>
                <a:ea typeface="Arial"/>
                <a:cs typeface="Arial"/>
                <a:sym typeface="Arial"/>
              </a:rPr>
              <a:t>Task 3 : The smoking gun</a:t>
            </a:r>
            <a:endParaRPr b="1">
              <a:solidFill>
                <a:schemeClr val="dk1"/>
              </a:solidFill>
              <a:latin typeface="Arial"/>
              <a:ea typeface="Arial"/>
              <a:cs typeface="Arial"/>
              <a:sym typeface="Arial"/>
            </a:endParaRPr>
          </a:p>
          <a:p>
            <a:pPr indent="-292100" lvl="1" marL="914400" rtl="0" algn="l">
              <a:spcBef>
                <a:spcPts val="0"/>
              </a:spcBef>
              <a:spcAft>
                <a:spcPts val="0"/>
              </a:spcAft>
              <a:buSzPts val="1000"/>
              <a:buFont typeface="Arial"/>
              <a:buChar char="○"/>
            </a:pPr>
            <a:r>
              <a:rPr lang="en" sz="1100">
                <a:solidFill>
                  <a:schemeClr val="dk1"/>
                </a:solidFill>
                <a:latin typeface="Arial"/>
                <a:ea typeface="Arial"/>
                <a:cs typeface="Arial"/>
                <a:sym typeface="Arial"/>
              </a:rPr>
              <a:t>Utilized Permutation Importance and Attention Analysis.</a:t>
            </a:r>
            <a:endParaRPr sz="1100">
              <a:solidFill>
                <a:schemeClr val="dk1"/>
              </a:solidFill>
              <a:latin typeface="Arial"/>
              <a:ea typeface="Arial"/>
              <a:cs typeface="Arial"/>
              <a:sym typeface="Arial"/>
            </a:endParaRPr>
          </a:p>
          <a:p>
            <a:pPr indent="-292100" lvl="1" marL="914400" rtl="0" algn="l">
              <a:spcBef>
                <a:spcPts val="0"/>
              </a:spcBef>
              <a:spcAft>
                <a:spcPts val="0"/>
              </a:spcAft>
              <a:buSzPts val="1000"/>
              <a:buFont typeface="Arial"/>
              <a:buChar char="○"/>
            </a:pPr>
            <a:r>
              <a:rPr lang="en" sz="1100">
                <a:solidFill>
                  <a:schemeClr val="dk1"/>
                </a:solidFill>
                <a:latin typeface="Arial"/>
                <a:ea typeface="Arial"/>
                <a:cs typeface="Arial"/>
                <a:sym typeface="Arial"/>
              </a:rPr>
              <a:t>Identified specific "AI isms" and checked few fail cases.</a:t>
            </a:r>
            <a:endParaRPr sz="1000">
              <a:solidFill>
                <a:schemeClr val="dk1"/>
              </a:solidFill>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a:solidFill>
                  <a:schemeClr val="dk1"/>
                </a:solidFill>
                <a:latin typeface="Arial"/>
                <a:ea typeface="Arial"/>
                <a:cs typeface="Arial"/>
                <a:sym typeface="Arial"/>
              </a:rPr>
              <a:t>Task 4 : The Turing Test</a:t>
            </a:r>
            <a:endParaRPr b="1">
              <a:solidFill>
                <a:schemeClr val="dk1"/>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Basic Genetic Algorithm to bypass detectors.</a:t>
            </a:r>
            <a:endParaRPr sz="1100">
              <a:solidFill>
                <a:schemeClr val="dk1"/>
              </a:solidFill>
              <a:latin typeface="Arial"/>
              <a:ea typeface="Arial"/>
              <a:cs typeface="Arial"/>
              <a:sym typeface="Arial"/>
            </a:endParaRPr>
          </a:p>
          <a:p>
            <a:pPr indent="-298450" lvl="1" marL="914400" rtl="0" algn="l">
              <a:spcBef>
                <a:spcPts val="0"/>
              </a:spcBef>
              <a:spcAft>
                <a:spcPts val="0"/>
              </a:spcAft>
              <a:buSzPts val="1100"/>
              <a:buFont typeface="Arial"/>
              <a:buChar char="○"/>
            </a:pPr>
            <a:r>
              <a:rPr lang="en" sz="1100">
                <a:solidFill>
                  <a:schemeClr val="dk1"/>
                </a:solidFill>
                <a:latin typeface="Arial"/>
                <a:ea typeface="Arial"/>
                <a:cs typeface="Arial"/>
                <a:sym typeface="Arial"/>
              </a:rPr>
              <a:t>Tested on personal writing.</a:t>
            </a:r>
            <a:endParaRPr sz="1100">
              <a:solidFill>
                <a:schemeClr val="dk1"/>
              </a:solidFill>
              <a:latin typeface="Arial"/>
              <a:ea typeface="Arial"/>
              <a:cs typeface="Arial"/>
              <a:sym typeface="Arial"/>
            </a:endParaRPr>
          </a:p>
          <a:p>
            <a:pPr indent="-298450" lvl="0" marL="457200" rtl="0" algn="l">
              <a:spcBef>
                <a:spcPts val="0"/>
              </a:spcBef>
              <a:spcAft>
                <a:spcPts val="0"/>
              </a:spcAft>
              <a:buClr>
                <a:schemeClr val="dk1"/>
              </a:buClr>
              <a:buSzPts val="1100"/>
              <a:buFont typeface="Arial"/>
              <a:buChar char="●"/>
            </a:pPr>
            <a:r>
              <a:rPr b="1" lang="en">
                <a:solidFill>
                  <a:schemeClr val="dk1"/>
                </a:solidFill>
                <a:latin typeface="Arial"/>
                <a:ea typeface="Arial"/>
                <a:cs typeface="Arial"/>
                <a:sym typeface="Arial"/>
              </a:rPr>
              <a:t>Task 5 ? Extras</a:t>
            </a:r>
            <a:endParaRPr>
              <a:solidFill>
                <a:schemeClr val="dk1"/>
              </a:solidFill>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Understanding the Human mind for punctuation use</a:t>
            </a:r>
            <a:endParaRPr sz="1100">
              <a:solidFill>
                <a:schemeClr val="dk1"/>
              </a:solidFill>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Interpreting Language models for punctuation use</a:t>
            </a:r>
            <a:endParaRPr sz="1100">
              <a:solidFill>
                <a:schemeClr val="dk1"/>
              </a:solidFill>
              <a:latin typeface="Arial"/>
              <a:ea typeface="Arial"/>
              <a:cs typeface="Arial"/>
              <a:sym typeface="Arial"/>
            </a:endParaRPr>
          </a:p>
          <a:p>
            <a:pPr indent="-298450" lvl="1" marL="914400" rtl="0" algn="l">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New method for bypassing Detectors</a:t>
            </a:r>
            <a:endParaRPr sz="1100">
              <a:solidFill>
                <a:schemeClr val="dk1"/>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Understanding</a:t>
            </a:r>
            <a:endParaRPr/>
          </a:p>
        </p:txBody>
      </p:sp>
      <p:sp>
        <p:nvSpPr>
          <p:cNvPr id="618" name="Google Shape;618;p74"/>
          <p:cNvSpPr txBox="1"/>
          <p:nvPr>
            <p:ph idx="1" type="body"/>
          </p:nvPr>
        </p:nvSpPr>
        <p:spPr>
          <a:xfrm>
            <a:off x="713250" y="1111175"/>
            <a:ext cx="7717500" cy="375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To peer inside the black box of the Transformer's 12 attention heads, we applied Captum's Integrated Gradients to the embedding layer, revealing that the model relies on a mix of punctuation microstructure, and a specific dictionary of triggers rather than just abstract rhythm. Token level attribution highlights that abstract connective tissues like "realm", "perennial" and "ultimately" (100% positive) alongside explicit negation are the strongest signals for AI, while "humanity" is flagged by narrative anchors like third person pronouns ("him", "themselves") and concrete, messy nouns like "error" or "oak". Punctuation is equally critical: the model treats em-dashes and high frequency periods as "sophistication markers" for AI, which is interesting for Extras section later</a:t>
            </a:r>
            <a:endParaRPr sz="1300"/>
          </a:p>
          <a:p>
            <a:pPr indent="0" lvl="0" marL="0" rtl="0" algn="l">
              <a:spcBef>
                <a:spcPts val="1200"/>
              </a:spcBef>
              <a:spcAft>
                <a:spcPts val="1200"/>
              </a:spcAft>
              <a:buNone/>
            </a:pPr>
            <a:r>
              <a:rPr lang="en" sz="1300"/>
              <a:t>This settles the Vocabulary vs Rhythm understanding: the Statistician (XGBoost) tracks the macro rhythm (sentence length consistency), while the Transformer exploits micro "AI-isms." The "AI-isms" are </a:t>
            </a:r>
            <a:r>
              <a:rPr lang="en" sz="1300"/>
              <a:t>usually</a:t>
            </a:r>
            <a:r>
              <a:rPr lang="en" sz="1300"/>
              <a:t> functional words like "merely" or "intellectual" that signal a specific kind of hyper coherent discourse. Conversely, the False Negatives  engage mimicking Authors archaic vocabulary to override these standard signals, proving that style transfer can effectively blind the model to the underlying generative rhythm.</a:t>
            </a:r>
            <a:endParaRPr sz="1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5"/>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False Positives</a:t>
            </a:r>
            <a:endParaRPr/>
          </a:p>
        </p:txBody>
      </p:sp>
      <p:sp>
        <p:nvSpPr>
          <p:cNvPr id="624" name="Google Shape;624;p75"/>
          <p:cNvSpPr txBox="1"/>
          <p:nvPr>
            <p:ph idx="1" type="body"/>
          </p:nvPr>
        </p:nvSpPr>
        <p:spPr>
          <a:xfrm>
            <a:off x="713250" y="1056796"/>
            <a:ext cx="7717500" cy="1888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300"/>
              <a:t>T</a:t>
            </a:r>
            <a:r>
              <a:rPr lang="en" sz="1300"/>
              <a:t>hree cases where Humans were labeled as AI (False Positives), the authors were indeed being repetitive or hyper formal, Emerson’s Ethics &amp; Conduct (P=0.983) was flagged because he engaged in an enumerative catalogue listing literary works with such monotone sentence structures that he dropped all semicolons and apostrophes, perfectly mimicking AI’s lack of punctuation variety. A second Emerson sample (P=0.927) triggered the detector through graduate level formality using Latinate vocabulary and long continuous sentences that statistically resembled an LLM's output. Finally, William James’s Truth &amp; Reality (P=0.850) fooled the model by sustaining high vocabulary diversity without his semicolons as usual.</a:t>
            </a:r>
            <a:endParaRPr sz="1300"/>
          </a:p>
        </p:txBody>
      </p:sp>
      <p:pic>
        <p:nvPicPr>
          <p:cNvPr id="625" name="Google Shape;625;p75"/>
          <p:cNvPicPr preferRelativeResize="0"/>
          <p:nvPr/>
        </p:nvPicPr>
        <p:blipFill>
          <a:blip r:embed="rId3">
            <a:alphaModFix/>
          </a:blip>
          <a:stretch>
            <a:fillRect/>
          </a:stretch>
        </p:blipFill>
        <p:spPr>
          <a:xfrm>
            <a:off x="429163" y="3105743"/>
            <a:ext cx="8285666" cy="1538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6"/>
          <p:cNvSpPr txBox="1"/>
          <p:nvPr>
            <p:ph idx="1" type="subTitle"/>
          </p:nvPr>
        </p:nvSpPr>
        <p:spPr>
          <a:xfrm>
            <a:off x="351975" y="1057725"/>
            <a:ext cx="6675900" cy="38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t>The pipeline used Feature Guided Mutation. Instead of asking the AI to rewrite</a:t>
            </a:r>
            <a:r>
              <a:rPr lang="en" sz="1100"/>
              <a:t>,</a:t>
            </a:r>
            <a:r>
              <a:rPr lang="en" sz="1100"/>
              <a:t> we calculated exactly which number gave it away (eg, "Your MTLD is 119, it needs to be 73") and sent a mathematical instruction to the LLM.</a:t>
            </a:r>
            <a:endParaRPr sz="1100"/>
          </a:p>
          <a:p>
            <a:pPr indent="0" lvl="0" marL="0" rtl="0" algn="l">
              <a:spcBef>
                <a:spcPts val="1000"/>
              </a:spcBef>
              <a:spcAft>
                <a:spcPts val="0"/>
              </a:spcAft>
              <a:buClr>
                <a:schemeClr val="dk1"/>
              </a:buClr>
              <a:buSzPts val="1100"/>
              <a:buFont typeface="Arial"/>
              <a:buNone/>
            </a:pPr>
            <a:r>
              <a:rPr lang="en" sz="1100"/>
              <a:t>Iteration </a:t>
            </a:r>
            <a:r>
              <a:rPr lang="en" sz="1100"/>
              <a:t>1 : Forced the model to mix 3 word fragments with 40 word run ons. This fixed the monotone signal instantly. Hit a wall because the AI refused to be repetitive enough (AI is trained to avoid repetition).</a:t>
            </a:r>
            <a:endParaRPr sz="1100"/>
          </a:p>
          <a:p>
            <a:pPr indent="0" lvl="0" marL="0" rtl="0" algn="l">
              <a:spcBef>
                <a:spcPts val="1000"/>
              </a:spcBef>
              <a:spcAft>
                <a:spcPts val="0"/>
              </a:spcAft>
              <a:buNone/>
            </a:pPr>
            <a:r>
              <a:rPr lang="en" sz="1100"/>
              <a:t>Iteration</a:t>
            </a:r>
            <a:r>
              <a:rPr lang="en" sz="1100"/>
              <a:t> 2 : Hardcoded Instruction for the AI to repeat the words. This crashed the diversity score (MTLD) to human levels. (Cheat will only work on this detector, and paragraph loses meaning significantly)</a:t>
            </a:r>
            <a:endParaRPr sz="1100"/>
          </a:p>
          <a:p>
            <a:pPr indent="0" lvl="0" marL="0" rtl="0" algn="l">
              <a:spcBef>
                <a:spcPts val="1000"/>
              </a:spcBef>
              <a:spcAft>
                <a:spcPts val="0"/>
              </a:spcAft>
              <a:buNone/>
            </a:pPr>
            <a:r>
              <a:rPr lang="en" sz="1100"/>
              <a:t>Rhythm is key: target approx 13 words/sentence (Standard AI is stuck at ~6). </a:t>
            </a:r>
            <a:br>
              <a:rPr lang="en" sz="1100"/>
            </a:br>
            <a:r>
              <a:rPr lang="en" sz="1100"/>
              <a:t>Vocabulary: humanize by forcing repetition, drop MTLD from AI's ~119 to human's ~73. Punctuation: inject "messy" features (2.5 semicolons/1k chars, heavy contractions). Readability: lower the grade from Graduate (16.1) to College (12.6). Copy Prompt: Stylistic Mimicry (Like class 3) shifts all these simultaneously.</a:t>
            </a:r>
            <a:endParaRPr sz="1100"/>
          </a:p>
          <a:p>
            <a:pPr indent="0" lvl="0" marL="0" rtl="0" algn="l">
              <a:spcBef>
                <a:spcPts val="1000"/>
              </a:spcBef>
              <a:spcAft>
                <a:spcPts val="0"/>
              </a:spcAft>
              <a:buClr>
                <a:schemeClr val="dk1"/>
              </a:buClr>
              <a:buSzPts val="1100"/>
              <a:buFont typeface="Arial"/>
              <a:buNone/>
            </a:pPr>
            <a:r>
              <a:rPr lang="en" sz="1100"/>
              <a:t>The final text also used 4x more apostrophes than a normal human, but since the detector only looks for the absence of contractions, it labeled this as </a:t>
            </a:r>
            <a:r>
              <a:rPr lang="en" sz="1100"/>
              <a:t>definitely</a:t>
            </a:r>
            <a:r>
              <a:rPr lang="en" sz="1100"/>
              <a:t> human. We can dig deeper into this and only concentrate on punctuations in Extra section</a:t>
            </a:r>
            <a:endParaRPr sz="1100"/>
          </a:p>
          <a:p>
            <a:pPr indent="0" lvl="0" marL="0" rtl="0" algn="l">
              <a:spcBef>
                <a:spcPts val="1000"/>
              </a:spcBef>
              <a:spcAft>
                <a:spcPts val="1000"/>
              </a:spcAft>
              <a:buNone/>
            </a:pPr>
            <a:r>
              <a:t/>
            </a:r>
            <a:endParaRPr sz="1100"/>
          </a:p>
        </p:txBody>
      </p:sp>
      <p:sp>
        <p:nvSpPr>
          <p:cNvPr id="631" name="Google Shape;631;p76"/>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Genetic Algorithm</a:t>
            </a:r>
            <a:endParaRPr/>
          </a:p>
        </p:txBody>
      </p:sp>
      <p:pic>
        <p:nvPicPr>
          <p:cNvPr id="632" name="Google Shape;632;p76"/>
          <p:cNvPicPr preferRelativeResize="0"/>
          <p:nvPr/>
        </p:nvPicPr>
        <p:blipFill>
          <a:blip r:embed="rId3">
            <a:alphaModFix/>
          </a:blip>
          <a:stretch>
            <a:fillRect/>
          </a:stretch>
        </p:blipFill>
        <p:spPr>
          <a:xfrm>
            <a:off x="7180275" y="152400"/>
            <a:ext cx="1678045" cy="48387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77"/>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a:t>
            </a:r>
            <a:endParaRPr/>
          </a:p>
        </p:txBody>
      </p:sp>
      <p:sp>
        <p:nvSpPr>
          <p:cNvPr id="638" name="Google Shape;638;p77"/>
          <p:cNvSpPr txBox="1"/>
          <p:nvPr>
            <p:ph idx="1" type="body"/>
          </p:nvPr>
        </p:nvSpPr>
        <p:spPr>
          <a:xfrm>
            <a:off x="713250" y="1084666"/>
            <a:ext cx="7717500" cy="38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system is not perfect, It is 84% confident my SOP is standard AI (which is not true, </a:t>
            </a:r>
            <a:r>
              <a:rPr lang="en" sz="1400"/>
              <a:t>it's</a:t>
            </a:r>
            <a:r>
              <a:rPr lang="en" sz="1400"/>
              <a:t> completely handwritten start to end). MTLD (lexical diversity): 119.33, </a:t>
            </a:r>
            <a:r>
              <a:rPr lang="en" sz="1400">
                <a:solidFill>
                  <a:schemeClr val="dk1"/>
                </a:solidFill>
              </a:rPr>
              <a:t>TTR: 0.713</a:t>
            </a:r>
            <a:r>
              <a:rPr lang="en" sz="1400"/>
              <a:t> (could be due to short and diverse SOP), Sent len std: 12.82 (closer to human mean but still borderline), Flesch Kincaid grade: 15.33 (higher complexity, wanted to sound cool).</a:t>
            </a:r>
            <a:endParaRPr sz="1400"/>
          </a:p>
          <a:p>
            <a:pPr indent="0" lvl="0" marL="0" rtl="0" algn="l">
              <a:spcBef>
                <a:spcPts val="1200"/>
              </a:spcBef>
              <a:spcAft>
                <a:spcPts val="0"/>
              </a:spcAft>
              <a:buNone/>
            </a:pPr>
            <a:r>
              <a:rPr lang="en" sz="1400"/>
              <a:t>If we had more context windows (500 words instead of 100-200), I would expect GloVe’s accuracy to go down, due to more range of words being used by Humans and AI, making both use more of “each other’s words”. And other Model’s accuracy to go up due to more data.</a:t>
            </a:r>
            <a:endParaRPr sz="1400"/>
          </a:p>
          <a:p>
            <a:pPr indent="0" lvl="0" marL="0" rtl="0" algn="l">
              <a:spcBef>
                <a:spcPts val="1200"/>
              </a:spcBef>
              <a:spcAft>
                <a:spcPts val="0"/>
              </a:spcAft>
              <a:buNone/>
            </a:pPr>
            <a:r>
              <a:rPr lang="en" sz="1400"/>
              <a:t>It’s easy to get False Positives and False Negatives, inherently the detector will be biased towards quality, fairness and closeness of its data; The Simple Genetic Algorithm is not meant to be submission ready Humanizer, it’s to prove a point that with very simple instructions you can “over humanize” a text and fool even the best detectors.</a:t>
            </a:r>
            <a:endParaRPr sz="1400"/>
          </a:p>
          <a:p>
            <a:pPr indent="0" lvl="0" marL="0" rtl="0" algn="l">
              <a:spcBef>
                <a:spcPts val="1200"/>
              </a:spcBef>
              <a:spcAft>
                <a:spcPts val="120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8"/>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EXTRAS</a:t>
            </a:r>
            <a:endParaRPr/>
          </a:p>
        </p:txBody>
      </p:sp>
      <p:sp>
        <p:nvSpPr>
          <p:cNvPr id="644" name="Google Shape;644;p78"/>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5? Understanding Punctuation Use in Text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9"/>
          <p:cNvSpPr txBox="1"/>
          <p:nvPr>
            <p:ph idx="1" type="subTitle"/>
          </p:nvPr>
        </p:nvSpPr>
        <p:spPr>
          <a:xfrm>
            <a:off x="573372" y="1698025"/>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Commas help Humans read like they speak. </a:t>
            </a:r>
            <a:endParaRPr/>
          </a:p>
          <a:p>
            <a:pPr indent="0" lvl="0" marL="0" rtl="0" algn="l">
              <a:spcBef>
                <a:spcPts val="1000"/>
              </a:spcBef>
              <a:spcAft>
                <a:spcPts val="0"/>
              </a:spcAft>
              <a:buNone/>
            </a:pPr>
            <a:r>
              <a:rPr lang="en"/>
              <a:t>Humans decide a place for full stop, not where the “syntax” is complete, but when the “Prosodic Contour” (Melody of Sentence) feels resolved.</a:t>
            </a:r>
            <a:endParaRPr/>
          </a:p>
          <a:p>
            <a:pPr indent="0" lvl="0" marL="0" rtl="0" algn="l">
              <a:spcBef>
                <a:spcPts val="1000"/>
              </a:spcBef>
              <a:spcAft>
                <a:spcPts val="1000"/>
              </a:spcAft>
              <a:buNone/>
            </a:pPr>
            <a:r>
              <a:rPr i="1" lang="en" sz="1000"/>
              <a:t>(“Punctuation and Implicit Prosody in Silent Reading: An ERP Study” Steinhauer et al 2016)</a:t>
            </a:r>
            <a:endParaRPr i="1" sz="1000"/>
          </a:p>
        </p:txBody>
      </p:sp>
      <p:sp>
        <p:nvSpPr>
          <p:cNvPr id="650" name="Google Shape;650;p79"/>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Pre-Internet </a:t>
            </a:r>
            <a:r>
              <a:rPr lang="en"/>
              <a:t>Literature</a:t>
            </a:r>
            <a:endParaRPr/>
          </a:p>
        </p:txBody>
      </p:sp>
      <p:sp>
        <p:nvSpPr>
          <p:cNvPr id="651" name="Google Shape;651;p79"/>
          <p:cNvSpPr txBox="1"/>
          <p:nvPr>
            <p:ph idx="1" type="subTitle"/>
          </p:nvPr>
        </p:nvSpPr>
        <p:spPr>
          <a:xfrm>
            <a:off x="4955950" y="1698025"/>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Punctuations acts as a mental "speed bump", that forces you to process a thought before moving on.</a:t>
            </a:r>
            <a:endParaRPr/>
          </a:p>
          <a:p>
            <a:pPr indent="0" lvl="0" marL="0" rtl="0" algn="l">
              <a:spcBef>
                <a:spcPts val="1000"/>
              </a:spcBef>
              <a:spcAft>
                <a:spcPts val="0"/>
              </a:spcAft>
              <a:buNone/>
            </a:pPr>
            <a:r>
              <a:rPr lang="en"/>
              <a:t>Writers instinctively use these breaks, to keep the reader from feeling mentally overloaded.</a:t>
            </a:r>
            <a:endParaRPr/>
          </a:p>
          <a:p>
            <a:pPr indent="0" lvl="0" marL="0" rtl="0" algn="l">
              <a:spcBef>
                <a:spcPts val="1000"/>
              </a:spcBef>
              <a:spcAft>
                <a:spcPts val="1000"/>
              </a:spcAft>
              <a:buNone/>
            </a:pPr>
            <a:r>
              <a:rPr i="1" lang="en" sz="1000"/>
              <a:t>("Commas and Spaces: The Point of Punctuation" Hill and Murray 2000)</a:t>
            </a:r>
            <a:endParaRPr i="1"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0"/>
          <p:cNvSpPr txBox="1"/>
          <p:nvPr>
            <p:ph idx="1" type="subTitle"/>
          </p:nvPr>
        </p:nvSpPr>
        <p:spPr>
          <a:xfrm>
            <a:off x="573372" y="1698025"/>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Punctuation usage follows the Principle of Least Effort. The frequency of full stops is inversely proportional to the effort required to process the chunk, Based on Short Term memory.</a:t>
            </a:r>
            <a:endParaRPr/>
          </a:p>
          <a:p>
            <a:pPr indent="0" lvl="0" marL="0" rtl="0" algn="l">
              <a:spcBef>
                <a:spcPts val="1000"/>
              </a:spcBef>
              <a:spcAft>
                <a:spcPts val="0"/>
              </a:spcAft>
              <a:buNone/>
            </a:pPr>
            <a:r>
              <a:rPr lang="en"/>
              <a:t>Sentence lengths typically follow a Log Normal Distribution.</a:t>
            </a:r>
            <a:endParaRPr/>
          </a:p>
          <a:p>
            <a:pPr indent="0" lvl="0" marL="0" rtl="0" algn="l">
              <a:spcBef>
                <a:spcPts val="1000"/>
              </a:spcBef>
              <a:spcAft>
                <a:spcPts val="1000"/>
              </a:spcAft>
              <a:buNone/>
            </a:pPr>
            <a:r>
              <a:rPr i="1" lang="en" sz="1000"/>
              <a:t>("Frequency Distributions of Punctuation Marks in English" Sue et al 2018)</a:t>
            </a:r>
            <a:endParaRPr i="1" sz="1000"/>
          </a:p>
        </p:txBody>
      </p:sp>
      <p:sp>
        <p:nvSpPr>
          <p:cNvPr id="657" name="Google Shape;657;p80"/>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Pre-Internet Literature</a:t>
            </a:r>
            <a:endParaRPr/>
          </a:p>
        </p:txBody>
      </p:sp>
      <p:sp>
        <p:nvSpPr>
          <p:cNvPr id="658" name="Google Shape;658;p80"/>
          <p:cNvSpPr txBox="1"/>
          <p:nvPr>
            <p:ph idx="1" type="subTitle"/>
          </p:nvPr>
        </p:nvSpPr>
        <p:spPr>
          <a:xfrm>
            <a:off x="4955950" y="1698025"/>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Thought Process: </a:t>
            </a:r>
            <a:endParaRPr b="1"/>
          </a:p>
          <a:p>
            <a:pPr indent="0" lvl="0" marL="0" rtl="0" algn="l">
              <a:spcBef>
                <a:spcPts val="1000"/>
              </a:spcBef>
              <a:spcAft>
                <a:spcPts val="0"/>
              </a:spcAft>
              <a:buNone/>
            </a:pPr>
            <a:r>
              <a:rPr lang="en"/>
              <a:t>These are the abundant resources available for training a Model. </a:t>
            </a:r>
            <a:endParaRPr/>
          </a:p>
          <a:p>
            <a:pPr indent="0" lvl="0" marL="0" rtl="0" algn="l">
              <a:spcBef>
                <a:spcPts val="1000"/>
              </a:spcBef>
              <a:spcAft>
                <a:spcPts val="1000"/>
              </a:spcAft>
              <a:buNone/>
            </a:pPr>
            <a:r>
              <a:rPr lang="en"/>
              <a:t>And as we will see later, the rare “variance” in human </a:t>
            </a:r>
            <a:r>
              <a:rPr lang="en"/>
              <a:t>writing</a:t>
            </a:r>
            <a:r>
              <a:rPr lang="en"/>
              <a:t> (due to Log Normal Distribution) is even worse in AI even though the same data is used for training.</a:t>
            </a:r>
            <a:endParaRPr i="1"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Internet Era </a:t>
            </a:r>
            <a:r>
              <a:rPr lang="en"/>
              <a:t>Writing</a:t>
            </a:r>
            <a:endParaRPr/>
          </a:p>
        </p:txBody>
      </p:sp>
      <p:sp>
        <p:nvSpPr>
          <p:cNvPr id="664" name="Google Shape;664;p81"/>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shows that a full stop in messaging is often perceived as falling intonation, insincere, or passive</a:t>
            </a:r>
            <a:r>
              <a:rPr lang="en"/>
              <a:t> </a:t>
            </a:r>
            <a:r>
              <a:rPr lang="en"/>
              <a:t>aggressive, because texting lacks non verbal cues (facial expressions, tone of voice).</a:t>
            </a:r>
            <a:br>
              <a:rPr lang="en"/>
            </a:br>
            <a:br>
              <a:rPr lang="en"/>
            </a:br>
            <a:r>
              <a:rPr i="1" lang="en" sz="1000">
                <a:solidFill>
                  <a:schemeClr val="dk1"/>
                </a:solidFill>
              </a:rPr>
              <a:t>("Texting insincerely: The role of the period in text messaging" Gunraj et al 2016)</a:t>
            </a:r>
            <a:endParaRPr i="1" sz="1000">
              <a:solidFill>
                <a:schemeClr val="dk1"/>
              </a:solidFill>
            </a:endParaRPr>
          </a:p>
          <a:p>
            <a:pPr indent="0" lvl="0" marL="0" rtl="0" algn="l">
              <a:spcBef>
                <a:spcPts val="1200"/>
              </a:spcBef>
              <a:spcAft>
                <a:spcPts val="0"/>
              </a:spcAft>
              <a:buNone/>
            </a:pPr>
            <a:r>
              <a:rPr lang="en">
                <a:solidFill>
                  <a:schemeClr val="dk1"/>
                </a:solidFill>
              </a:rPr>
              <a:t>Studies noted a 30% reduction in punctuation marks (like the full stop) in semi formal digital contexts (like emails, Slack), where the Send button is often mentally accepted as “Period”.</a:t>
            </a:r>
            <a:endParaRPr>
              <a:solidFill>
                <a:schemeClr val="dk1"/>
              </a:solidFill>
            </a:endParaRPr>
          </a:p>
          <a:p>
            <a:pPr indent="0" lvl="0" marL="0" rtl="0" algn="l">
              <a:spcBef>
                <a:spcPts val="1200"/>
              </a:spcBef>
              <a:spcAft>
                <a:spcPts val="0"/>
              </a:spcAft>
              <a:buNone/>
            </a:pPr>
            <a:r>
              <a:rPr i="1" lang="en" sz="1000">
                <a:solidFill>
                  <a:schemeClr val="dk1"/>
                </a:solidFill>
              </a:rPr>
              <a:t>("The Impact of Digital Communication on the Evolution of Writing Grammar" Yadagiri 2020)</a:t>
            </a:r>
            <a:endParaRPr i="1" sz="1000">
              <a:solidFill>
                <a:schemeClr val="dk1"/>
              </a:solidFill>
            </a:endParaRPr>
          </a:p>
          <a:p>
            <a:pPr indent="0" lvl="0" marL="0" rtl="0" algn="l">
              <a:spcBef>
                <a:spcPts val="1200"/>
              </a:spcBef>
              <a:spcAft>
                <a:spcPts val="0"/>
              </a:spcAft>
              <a:buNone/>
            </a:pPr>
            <a:r>
              <a:rPr lang="en">
                <a:solidFill>
                  <a:schemeClr val="dk1"/>
                </a:solidFill>
              </a:rPr>
              <a:t>Even though old text (Abundant for AI’s training data) have shown a decrease in commas (1800-2000), due to shift from longer to shorter sentences since Victorian Era.</a:t>
            </a:r>
            <a:endParaRPr>
              <a:solidFill>
                <a:schemeClr val="dk1"/>
              </a:solidFill>
            </a:endParaRPr>
          </a:p>
          <a:p>
            <a:pPr indent="0" lvl="0" marL="0" rtl="0" algn="l">
              <a:spcBef>
                <a:spcPts val="1200"/>
              </a:spcBef>
              <a:spcAft>
                <a:spcPts val="0"/>
              </a:spcAft>
              <a:buNone/>
            </a:pPr>
            <a:r>
              <a:rPr lang="en">
                <a:solidFill>
                  <a:schemeClr val="dk1"/>
                </a:solidFill>
              </a:rPr>
              <a:t>In modern texts we use commas, to splice independent thoughts together, like a beating of heart in the sentence while we think, a habit which has carried through formal writing, like this sentence for example.</a:t>
            </a:r>
            <a:endParaRPr>
              <a:solidFill>
                <a:schemeClr val="dk1"/>
              </a:solidFill>
            </a:endParaRPr>
          </a:p>
          <a:p>
            <a:pPr indent="0" lvl="0" marL="0" rtl="0" algn="l">
              <a:spcBef>
                <a:spcPts val="1200"/>
              </a:spcBef>
              <a:spcAft>
                <a:spcPts val="0"/>
              </a:spcAft>
              <a:buNone/>
            </a:pPr>
            <a:r>
              <a:rPr i="1" lang="en" sz="1000">
                <a:solidFill>
                  <a:schemeClr val="dk1"/>
                </a:solidFill>
              </a:rPr>
              <a:t>("Frequency Distributions of Punctuation Marks in English" Liu et al 2018) </a:t>
            </a:r>
            <a:br>
              <a:rPr i="1" lang="en" sz="1000">
                <a:solidFill>
                  <a:schemeClr val="dk1"/>
                </a:solidFill>
              </a:rPr>
            </a:br>
            <a:r>
              <a:rPr i="1" lang="en" sz="1000">
                <a:solidFill>
                  <a:schemeClr val="dk1"/>
                </a:solidFill>
              </a:rPr>
              <a:t>("Txtng is killing language. JK!!!" Ted Talk John McWhorter 2013)</a:t>
            </a:r>
            <a:br>
              <a:rPr i="1" lang="en" sz="1000">
                <a:solidFill>
                  <a:schemeClr val="dk1"/>
                </a:solidFill>
              </a:rPr>
            </a:br>
            <a:r>
              <a:rPr i="1" lang="en" sz="1000">
                <a:solidFill>
                  <a:schemeClr val="dk1"/>
                </a:solidFill>
              </a:rPr>
              <a:t>(“Because Internet: Understanding the New Rules of Language” McCulloch 2019)</a:t>
            </a:r>
            <a:endParaRPr i="1" sz="1000">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2"/>
          <p:cNvSpPr txBox="1"/>
          <p:nvPr>
            <p:ph idx="1" type="subTitle"/>
          </p:nvPr>
        </p:nvSpPr>
        <p:spPr>
          <a:xfrm>
            <a:off x="359175" y="1113168"/>
            <a:ext cx="3847200" cy="330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Language models is a complex task. The best modern Researchers can do is use Sparse AutoEncoders (SAE).</a:t>
            </a:r>
            <a:endParaRPr/>
          </a:p>
          <a:p>
            <a:pPr indent="0" lvl="0" marL="0" rtl="0" algn="l">
              <a:spcBef>
                <a:spcPts val="1000"/>
              </a:spcBef>
              <a:spcAft>
                <a:spcPts val="0"/>
              </a:spcAft>
              <a:buNone/>
            </a:pPr>
            <a:r>
              <a:rPr lang="en"/>
              <a:t>A layer of an LLM contains more “Features” than “Neurons”. The same Neuron may “Activate” for vastly different purposes based on surroundings.</a:t>
            </a:r>
            <a:endParaRPr/>
          </a:p>
          <a:p>
            <a:pPr indent="0" lvl="0" marL="0" rtl="0" algn="l">
              <a:spcBef>
                <a:spcPts val="1000"/>
              </a:spcBef>
              <a:spcAft>
                <a:spcPts val="0"/>
              </a:spcAft>
              <a:buNone/>
            </a:pPr>
            <a:r>
              <a:rPr lang="en"/>
              <a:t>SAE helps disentangle these features, making models less of a “blackbox”.</a:t>
            </a:r>
            <a:endParaRPr/>
          </a:p>
          <a:p>
            <a:pPr indent="0" lvl="0" marL="0" rtl="0" algn="l">
              <a:spcBef>
                <a:spcPts val="1000"/>
              </a:spcBef>
              <a:spcAft>
                <a:spcPts val="1000"/>
              </a:spcAft>
              <a:buNone/>
            </a:pPr>
            <a:r>
              <a:rPr lang="en"/>
              <a:t>Encoder and Decoder layers take a lot of Data, Compute and time to train even for a small gpt2 like model.</a:t>
            </a:r>
            <a:endParaRPr/>
          </a:p>
        </p:txBody>
      </p:sp>
      <p:sp>
        <p:nvSpPr>
          <p:cNvPr id="670" name="Google Shape;670;p82"/>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Comes… AI</a:t>
            </a:r>
            <a:endParaRPr/>
          </a:p>
        </p:txBody>
      </p:sp>
      <p:pic>
        <p:nvPicPr>
          <p:cNvPr id="671" name="Google Shape;671;p82"/>
          <p:cNvPicPr preferRelativeResize="0"/>
          <p:nvPr/>
        </p:nvPicPr>
        <p:blipFill>
          <a:blip r:embed="rId3">
            <a:alphaModFix/>
          </a:blip>
          <a:stretch>
            <a:fillRect/>
          </a:stretch>
        </p:blipFill>
        <p:spPr>
          <a:xfrm>
            <a:off x="4246433" y="969800"/>
            <a:ext cx="4486124" cy="3305074"/>
          </a:xfrm>
          <a:prstGeom prst="rect">
            <a:avLst/>
          </a:prstGeom>
          <a:noFill/>
          <a:ln>
            <a:noFill/>
          </a:ln>
        </p:spPr>
      </p:pic>
      <p:sp>
        <p:nvSpPr>
          <p:cNvPr id="672" name="Google Shape;672;p82"/>
          <p:cNvSpPr txBox="1"/>
          <p:nvPr>
            <p:ph idx="1" type="subTitle"/>
          </p:nvPr>
        </p:nvSpPr>
        <p:spPr>
          <a:xfrm>
            <a:off x="4341741" y="4306922"/>
            <a:ext cx="4632000" cy="484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i="1" lang="en" sz="1000"/>
              <a:t>(“</a:t>
            </a:r>
            <a:r>
              <a:rPr i="1" lang="en" sz="1000"/>
              <a:t>A Window Into LLMs | Sparse Autoencoders Explained” Youtube PapersAreWonderful 2024)</a:t>
            </a:r>
            <a:endParaRPr i="1"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3"/>
          <p:cNvSpPr txBox="1"/>
          <p:nvPr>
            <p:ph idx="1" type="subTitle"/>
          </p:nvPr>
        </p:nvSpPr>
        <p:spPr>
          <a:xfrm>
            <a:off x="550348" y="4280674"/>
            <a:ext cx="5559000" cy="6165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i="1" lang="en" sz="1000"/>
              <a:t>(https://transformer-circuits.pub/2023/monosemantic-features/index.html)</a:t>
            </a:r>
            <a:endParaRPr i="1" sz="1000"/>
          </a:p>
        </p:txBody>
      </p:sp>
      <p:sp>
        <p:nvSpPr>
          <p:cNvPr id="678" name="Google Shape;678;p83"/>
          <p:cNvSpPr txBox="1"/>
          <p:nvPr>
            <p:ph type="title"/>
          </p:nvPr>
        </p:nvSpPr>
        <p:spPr>
          <a:xfrm>
            <a:off x="713225" y="445025"/>
            <a:ext cx="641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Anthropic: Towards Monosemanticity</a:t>
            </a:r>
            <a:endParaRPr/>
          </a:p>
        </p:txBody>
      </p:sp>
      <p:sp>
        <p:nvSpPr>
          <p:cNvPr id="679" name="Google Shape;679;p83"/>
          <p:cNvSpPr txBox="1"/>
          <p:nvPr>
            <p:ph idx="1" type="subTitle"/>
          </p:nvPr>
        </p:nvSpPr>
        <p:spPr>
          <a:xfrm>
            <a:off x="6290400" y="1386512"/>
            <a:ext cx="2853600" cy="30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Before Claude Sonnet 3, Anthropic analyzed and publicly released monosemantic features data on a smaller model.</a:t>
            </a:r>
            <a:endParaRPr/>
          </a:p>
          <a:p>
            <a:pPr indent="0" lvl="0" marL="0" rtl="0" algn="ctr">
              <a:spcBef>
                <a:spcPts val="1000"/>
              </a:spcBef>
              <a:spcAft>
                <a:spcPts val="1000"/>
              </a:spcAft>
              <a:buNone/>
            </a:pPr>
            <a:r>
              <a:rPr lang="en"/>
              <a:t>Here for example, we can see feature #1479 forcing the model to take a “Statement-&gt; Comma-&gt; Elaboration” </a:t>
            </a:r>
            <a:r>
              <a:rPr lang="en"/>
              <a:t>Response instead of vastly different punchy thoughts.</a:t>
            </a:r>
            <a:endParaRPr/>
          </a:p>
        </p:txBody>
      </p:sp>
      <p:pic>
        <p:nvPicPr>
          <p:cNvPr id="680" name="Google Shape;680;p83"/>
          <p:cNvPicPr preferRelativeResize="0"/>
          <p:nvPr/>
        </p:nvPicPr>
        <p:blipFill>
          <a:blip r:embed="rId3">
            <a:alphaModFix/>
          </a:blip>
          <a:stretch>
            <a:fillRect/>
          </a:stretch>
        </p:blipFill>
        <p:spPr>
          <a:xfrm>
            <a:off x="417875" y="1200381"/>
            <a:ext cx="5823950" cy="3208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7"/>
          <p:cNvSpPr txBox="1"/>
          <p:nvPr>
            <p:ph idx="1" type="subTitle"/>
          </p:nvPr>
        </p:nvSpPr>
        <p:spPr>
          <a:xfrm>
            <a:off x="2247500" y="1224746"/>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491" name="Google Shape;491;p57"/>
          <p:cNvSpPr txBox="1"/>
          <p:nvPr>
            <p:ph idx="2" type="subTitle"/>
          </p:nvPr>
        </p:nvSpPr>
        <p:spPr>
          <a:xfrm>
            <a:off x="2247500" y="1581746"/>
            <a:ext cx="5160300" cy="288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How to make sure all authors have similar datas (To reduce number of “core topics”)</a:t>
            </a:r>
            <a:endParaRPr/>
          </a:p>
          <a:p>
            <a:pPr indent="-317500" lvl="0" marL="457200" rtl="0" algn="l">
              <a:spcBef>
                <a:spcPts val="0"/>
              </a:spcBef>
              <a:spcAft>
                <a:spcPts val="0"/>
              </a:spcAft>
              <a:buSzPts val="1400"/>
              <a:buChar char="-"/>
            </a:pPr>
            <a:r>
              <a:rPr lang="en"/>
              <a:t>We need Diverse data, and try not to be period specific (Model shouldn’t learn wrong stuff)</a:t>
            </a:r>
            <a:endParaRPr/>
          </a:p>
          <a:p>
            <a:pPr indent="-317500" lvl="0" marL="457200" rtl="0" algn="l">
              <a:spcBef>
                <a:spcPts val="0"/>
              </a:spcBef>
              <a:spcAft>
                <a:spcPts val="0"/>
              </a:spcAft>
              <a:buSzPts val="1400"/>
              <a:buChar char="-"/>
            </a:pPr>
            <a:r>
              <a:rPr lang="en"/>
              <a:t>Picking 100-200 words from Novels will inevitably be choppy, and incomplete.</a:t>
            </a:r>
            <a:endParaRPr/>
          </a:p>
          <a:p>
            <a:pPr indent="-317500" lvl="0" marL="457200" rtl="0" algn="l">
              <a:spcBef>
                <a:spcPts val="0"/>
              </a:spcBef>
              <a:spcAft>
                <a:spcPts val="0"/>
              </a:spcAft>
              <a:buSzPts val="1400"/>
              <a:buChar char="-"/>
            </a:pPr>
            <a:r>
              <a:rPr lang="en"/>
              <a:t>AI data needs to be as close (and diverse) as Humans without </a:t>
            </a:r>
            <a:r>
              <a:rPr lang="en"/>
              <a:t>over prompting</a:t>
            </a:r>
            <a:r>
              <a:rPr lang="en"/>
              <a:t>.</a:t>
            </a:r>
            <a:endParaRPr/>
          </a:p>
        </p:txBody>
      </p:sp>
      <p:sp>
        <p:nvSpPr>
          <p:cNvPr id="492" name="Google Shape;492;p57"/>
          <p:cNvSpPr txBox="1"/>
          <p:nvPr>
            <p:ph type="title"/>
          </p:nvPr>
        </p:nvSpPr>
        <p:spPr>
          <a:xfrm>
            <a:off x="713225" y="445025"/>
            <a:ext cx="758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 Data Extraction </a:t>
            </a:r>
            <a:r>
              <a:rPr lang="en"/>
              <a:t>thought</a:t>
            </a:r>
            <a:r>
              <a:rPr lang="en"/>
              <a:t> process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4"/>
          <p:cNvSpPr txBox="1"/>
          <p:nvPr>
            <p:ph idx="1" type="subTitle"/>
          </p:nvPr>
        </p:nvSpPr>
        <p:spPr>
          <a:xfrm>
            <a:off x="728375" y="1545800"/>
            <a:ext cx="3958500" cy="26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features, like example “the Golden Gate bridge” activate late in the sentence. This shows model’s thoughts are not organized till later in the sentence when entropy is lower, which triggers other features like end of sentence.</a:t>
            </a:r>
            <a:endParaRPr/>
          </a:p>
          <a:p>
            <a:pPr indent="0" lvl="0" marL="0" rtl="0" algn="l">
              <a:spcBef>
                <a:spcPts val="1000"/>
              </a:spcBef>
              <a:spcAft>
                <a:spcPts val="1000"/>
              </a:spcAft>
              <a:buNone/>
            </a:pPr>
            <a:r>
              <a:rPr lang="en"/>
              <a:t>In Sonnet 3 Researchers found "Context" features require certain number of tokens to charge up. If model ends sentence early, it results in decrease in confidence predicting the next sentence</a:t>
            </a:r>
            <a:endParaRPr/>
          </a:p>
        </p:txBody>
      </p:sp>
      <p:sp>
        <p:nvSpPr>
          <p:cNvPr id="686" name="Google Shape;686;p84"/>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with Short Sentences</a:t>
            </a:r>
            <a:endParaRPr/>
          </a:p>
        </p:txBody>
      </p:sp>
      <p:pic>
        <p:nvPicPr>
          <p:cNvPr id="687" name="Google Shape;687;p84"/>
          <p:cNvPicPr preferRelativeResize="0"/>
          <p:nvPr/>
        </p:nvPicPr>
        <p:blipFill>
          <a:blip r:embed="rId3">
            <a:alphaModFix/>
          </a:blip>
          <a:stretch>
            <a:fillRect/>
          </a:stretch>
        </p:blipFill>
        <p:spPr>
          <a:xfrm>
            <a:off x="4719113" y="1618775"/>
            <a:ext cx="4152324" cy="2184816"/>
          </a:xfrm>
          <a:prstGeom prst="rect">
            <a:avLst/>
          </a:prstGeom>
          <a:noFill/>
          <a:ln>
            <a:noFill/>
          </a:ln>
        </p:spPr>
      </p:pic>
      <p:sp>
        <p:nvSpPr>
          <p:cNvPr id="688" name="Google Shape;688;p84"/>
          <p:cNvSpPr txBox="1"/>
          <p:nvPr>
            <p:ph idx="1" type="subTitle"/>
          </p:nvPr>
        </p:nvSpPr>
        <p:spPr>
          <a:xfrm>
            <a:off x="4479266" y="3906722"/>
            <a:ext cx="4632000" cy="484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i="1" lang="en" sz="1000"/>
              <a:t>(“Scaling Monosemanticity: Extracting Interpretable Features from Claude 3 Sonnet” Anthropic 2024)</a:t>
            </a:r>
            <a:endParaRPr i="1"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5"/>
          <p:cNvSpPr txBox="1"/>
          <p:nvPr>
            <p:ph idx="1" type="subTitle"/>
          </p:nvPr>
        </p:nvSpPr>
        <p:spPr>
          <a:xfrm>
            <a:off x="4782300" y="1634800"/>
            <a:ext cx="3958500" cy="26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more features are active (long sentences, before model “resets” with Period), the </a:t>
            </a:r>
            <a:r>
              <a:rPr lang="en"/>
              <a:t>angle</a:t>
            </a:r>
            <a:r>
              <a:rPr lang="en"/>
              <a:t> between them degrade, and superposition doesn’t hold up.</a:t>
            </a:r>
            <a:endParaRPr/>
          </a:p>
          <a:p>
            <a:pPr indent="0" lvl="0" marL="0" rtl="0" algn="l">
              <a:spcBef>
                <a:spcPts val="1000"/>
              </a:spcBef>
              <a:spcAft>
                <a:spcPts val="1000"/>
              </a:spcAft>
              <a:buNone/>
            </a:pPr>
            <a:r>
              <a:rPr lang="en"/>
              <a:t>Even though model might be trained on somewhat </a:t>
            </a:r>
            <a:r>
              <a:rPr lang="en">
                <a:solidFill>
                  <a:schemeClr val="dk1"/>
                </a:solidFill>
              </a:rPr>
              <a:t>“variant</a:t>
            </a:r>
            <a:r>
              <a:rPr lang="en">
                <a:solidFill>
                  <a:schemeClr val="dk1"/>
                </a:solidFill>
              </a:rPr>
              <a:t>” data (Human’s Log Normal Distribution), smaller models typically learn to output similar structure and length sentences.</a:t>
            </a:r>
            <a:endParaRPr>
              <a:solidFill>
                <a:schemeClr val="dk1"/>
              </a:solidFill>
            </a:endParaRPr>
          </a:p>
        </p:txBody>
      </p:sp>
      <p:sp>
        <p:nvSpPr>
          <p:cNvPr id="694" name="Google Shape;694;p85"/>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with Long Sentences</a:t>
            </a:r>
            <a:endParaRPr/>
          </a:p>
        </p:txBody>
      </p:sp>
      <p:pic>
        <p:nvPicPr>
          <p:cNvPr id="695" name="Google Shape;695;p85"/>
          <p:cNvPicPr preferRelativeResize="0"/>
          <p:nvPr/>
        </p:nvPicPr>
        <p:blipFill>
          <a:blip r:embed="rId3">
            <a:alphaModFix/>
          </a:blip>
          <a:stretch>
            <a:fillRect/>
          </a:stretch>
        </p:blipFill>
        <p:spPr>
          <a:xfrm>
            <a:off x="240525" y="1634800"/>
            <a:ext cx="4477501" cy="231112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86"/>
          <p:cNvSpPr txBox="1"/>
          <p:nvPr>
            <p:ph idx="1" type="body"/>
          </p:nvPr>
        </p:nvSpPr>
        <p:spPr>
          <a:xfrm>
            <a:off x="713225" y="441925"/>
            <a:ext cx="81558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from Task 0 Data (Gemini 3 Flash)</a:t>
            </a:r>
            <a:endParaRPr/>
          </a:p>
        </p:txBody>
      </p:sp>
      <p:pic>
        <p:nvPicPr>
          <p:cNvPr id="701" name="Google Shape;701;p86"/>
          <p:cNvPicPr preferRelativeResize="0"/>
          <p:nvPr/>
        </p:nvPicPr>
        <p:blipFill>
          <a:blip r:embed="rId3">
            <a:alphaModFix/>
          </a:blip>
          <a:stretch>
            <a:fillRect/>
          </a:stretch>
        </p:blipFill>
        <p:spPr>
          <a:xfrm>
            <a:off x="144391" y="1067298"/>
            <a:ext cx="6000575" cy="2142025"/>
          </a:xfrm>
          <a:prstGeom prst="rect">
            <a:avLst/>
          </a:prstGeom>
          <a:noFill/>
          <a:ln>
            <a:noFill/>
          </a:ln>
        </p:spPr>
      </p:pic>
      <p:pic>
        <p:nvPicPr>
          <p:cNvPr id="702" name="Google Shape;702;p86"/>
          <p:cNvPicPr preferRelativeResize="0"/>
          <p:nvPr/>
        </p:nvPicPr>
        <p:blipFill>
          <a:blip r:embed="rId4">
            <a:alphaModFix/>
          </a:blip>
          <a:stretch>
            <a:fillRect/>
          </a:stretch>
        </p:blipFill>
        <p:spPr>
          <a:xfrm>
            <a:off x="6377305" y="1086413"/>
            <a:ext cx="2557850" cy="932550"/>
          </a:xfrm>
          <a:prstGeom prst="rect">
            <a:avLst/>
          </a:prstGeom>
          <a:noFill/>
          <a:ln>
            <a:noFill/>
          </a:ln>
        </p:spPr>
      </p:pic>
      <p:pic>
        <p:nvPicPr>
          <p:cNvPr id="703" name="Google Shape;703;p86"/>
          <p:cNvPicPr preferRelativeResize="0"/>
          <p:nvPr/>
        </p:nvPicPr>
        <p:blipFill>
          <a:blip r:embed="rId5">
            <a:alphaModFix/>
          </a:blip>
          <a:stretch>
            <a:fillRect/>
          </a:stretch>
        </p:blipFill>
        <p:spPr>
          <a:xfrm>
            <a:off x="6767335" y="2152425"/>
            <a:ext cx="1777771" cy="1209300"/>
          </a:xfrm>
          <a:prstGeom prst="rect">
            <a:avLst/>
          </a:prstGeom>
          <a:noFill/>
          <a:ln>
            <a:noFill/>
          </a:ln>
        </p:spPr>
      </p:pic>
      <p:sp>
        <p:nvSpPr>
          <p:cNvPr id="704" name="Google Shape;704;p86"/>
          <p:cNvSpPr txBox="1"/>
          <p:nvPr/>
        </p:nvSpPr>
        <p:spPr>
          <a:xfrm>
            <a:off x="3332850" y="3493100"/>
            <a:ext cx="2812200" cy="14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Quillbot, GPTZero, CopyLeaks, ZeroGPT, Grammarly, NoteGPT all detect 100% AI</a:t>
            </a:r>
            <a:endParaRPr sz="1800">
              <a:solidFill>
                <a:schemeClr val="dk2"/>
              </a:solidFill>
              <a:latin typeface="Montserrat"/>
              <a:ea typeface="Montserrat"/>
              <a:cs typeface="Montserrat"/>
              <a:sym typeface="Montserrat"/>
            </a:endParaRPr>
          </a:p>
        </p:txBody>
      </p:sp>
      <p:pic>
        <p:nvPicPr>
          <p:cNvPr id="705" name="Google Shape;705;p86"/>
          <p:cNvPicPr preferRelativeResize="0"/>
          <p:nvPr/>
        </p:nvPicPr>
        <p:blipFill>
          <a:blip r:embed="rId6">
            <a:alphaModFix/>
          </a:blip>
          <a:stretch>
            <a:fillRect/>
          </a:stretch>
        </p:blipFill>
        <p:spPr>
          <a:xfrm>
            <a:off x="713224" y="4123475"/>
            <a:ext cx="1663975" cy="867225"/>
          </a:xfrm>
          <a:prstGeom prst="rect">
            <a:avLst/>
          </a:prstGeom>
          <a:noFill/>
          <a:ln>
            <a:noFill/>
          </a:ln>
        </p:spPr>
      </p:pic>
      <p:pic>
        <p:nvPicPr>
          <p:cNvPr id="706" name="Google Shape;706;p86"/>
          <p:cNvPicPr preferRelativeResize="0"/>
          <p:nvPr/>
        </p:nvPicPr>
        <p:blipFill>
          <a:blip r:embed="rId7">
            <a:alphaModFix/>
          </a:blip>
          <a:stretch>
            <a:fillRect/>
          </a:stretch>
        </p:blipFill>
        <p:spPr>
          <a:xfrm>
            <a:off x="144400" y="3349875"/>
            <a:ext cx="3135850" cy="633050"/>
          </a:xfrm>
          <a:prstGeom prst="rect">
            <a:avLst/>
          </a:prstGeom>
          <a:noFill/>
          <a:ln>
            <a:noFill/>
          </a:ln>
        </p:spPr>
      </p:pic>
      <p:pic>
        <p:nvPicPr>
          <p:cNvPr id="707" name="Google Shape;707;p86"/>
          <p:cNvPicPr preferRelativeResize="0"/>
          <p:nvPr/>
        </p:nvPicPr>
        <p:blipFill>
          <a:blip r:embed="rId8">
            <a:alphaModFix/>
          </a:blip>
          <a:stretch>
            <a:fillRect/>
          </a:stretch>
        </p:blipFill>
        <p:spPr>
          <a:xfrm>
            <a:off x="6183775" y="3465663"/>
            <a:ext cx="2751375" cy="15708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7"/>
          <p:cNvSpPr txBox="1"/>
          <p:nvPr>
            <p:ph idx="1" type="subTitle"/>
          </p:nvPr>
        </p:nvSpPr>
        <p:spPr>
          <a:xfrm>
            <a:off x="992075" y="1381800"/>
            <a:ext cx="6466800" cy="255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Deconstruction: Uses Gemini API to parse text into atomic "thought units" scoring each for mental load and soundness</a:t>
            </a:r>
            <a:br>
              <a:rPr lang="en"/>
            </a:br>
            <a:endParaRPr/>
          </a:p>
          <a:p>
            <a:pPr indent="-317500" lvl="0" marL="457200" rtl="0" algn="l">
              <a:spcBef>
                <a:spcPts val="0"/>
              </a:spcBef>
              <a:spcAft>
                <a:spcPts val="0"/>
              </a:spcAft>
              <a:buSzPts val="1400"/>
              <a:buChar char="-"/>
            </a:pPr>
            <a:r>
              <a:rPr lang="en"/>
              <a:t>Probabilistic Assembly: Monte Carlo algorithm to restructure sentences lengths: Fragment (2-8 words), Run On (40-65 words), and Log Normal Distribution</a:t>
            </a:r>
            <a:br>
              <a:rPr lang="en"/>
            </a:br>
            <a:endParaRPr/>
          </a:p>
          <a:p>
            <a:pPr indent="-317500" lvl="0" marL="457200" rtl="0" algn="l">
              <a:spcBef>
                <a:spcPts val="0"/>
              </a:spcBef>
              <a:spcAft>
                <a:spcPts val="0"/>
              </a:spcAft>
              <a:buSzPts val="1400"/>
              <a:buChar char="-"/>
            </a:pPr>
            <a:r>
              <a:rPr lang="en"/>
              <a:t>Pattern Disruption: Aggressively alters rhythm by inserting intra clause commas, breaking parallel structures, and forcing random stops. (Trying to mimic Human thought process while </a:t>
            </a:r>
            <a:r>
              <a:rPr lang="en"/>
              <a:t>writing</a:t>
            </a:r>
            <a:r>
              <a:rPr lang="en"/>
              <a:t> a Post Internet era Text)</a:t>
            </a:r>
            <a:endParaRPr/>
          </a:p>
          <a:p>
            <a:pPr indent="0" lvl="0" marL="0" rtl="0" algn="l">
              <a:spcBef>
                <a:spcPts val="1000"/>
              </a:spcBef>
              <a:spcAft>
                <a:spcPts val="1000"/>
              </a:spcAft>
              <a:buNone/>
            </a:pPr>
            <a:r>
              <a:t/>
            </a:r>
            <a:endParaRPr/>
          </a:p>
        </p:txBody>
      </p:sp>
      <p:sp>
        <p:nvSpPr>
          <p:cNvPr id="713" name="Google Shape;713;p87"/>
          <p:cNvSpPr txBox="1"/>
          <p:nvPr>
            <p:ph type="title"/>
          </p:nvPr>
        </p:nvSpPr>
        <p:spPr>
          <a:xfrm>
            <a:off x="713225" y="445025"/>
            <a:ext cx="741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Humanizer Algorithm - Clause Assembler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8"/>
          <p:cNvSpPr txBox="1"/>
          <p:nvPr>
            <p:ph type="title"/>
          </p:nvPr>
        </p:nvSpPr>
        <p:spPr>
          <a:xfrm>
            <a:off x="1297900" y="445025"/>
            <a:ext cx="777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changing Punctuation Style</a:t>
            </a:r>
            <a:endParaRPr/>
          </a:p>
        </p:txBody>
      </p:sp>
      <p:pic>
        <p:nvPicPr>
          <p:cNvPr id="719" name="Google Shape;719;p88"/>
          <p:cNvPicPr preferRelativeResize="0"/>
          <p:nvPr/>
        </p:nvPicPr>
        <p:blipFill>
          <a:blip r:embed="rId3">
            <a:alphaModFix/>
          </a:blip>
          <a:stretch>
            <a:fillRect/>
          </a:stretch>
        </p:blipFill>
        <p:spPr>
          <a:xfrm>
            <a:off x="6978350" y="1103350"/>
            <a:ext cx="1698300" cy="922400"/>
          </a:xfrm>
          <a:prstGeom prst="rect">
            <a:avLst/>
          </a:prstGeom>
          <a:noFill/>
          <a:ln>
            <a:noFill/>
          </a:ln>
        </p:spPr>
      </p:pic>
      <p:pic>
        <p:nvPicPr>
          <p:cNvPr id="720" name="Google Shape;720;p88"/>
          <p:cNvPicPr preferRelativeResize="0"/>
          <p:nvPr/>
        </p:nvPicPr>
        <p:blipFill>
          <a:blip r:embed="rId4">
            <a:alphaModFix/>
          </a:blip>
          <a:stretch>
            <a:fillRect/>
          </a:stretch>
        </p:blipFill>
        <p:spPr>
          <a:xfrm>
            <a:off x="313675" y="1103350"/>
            <a:ext cx="6276089" cy="2242875"/>
          </a:xfrm>
          <a:prstGeom prst="rect">
            <a:avLst/>
          </a:prstGeom>
          <a:noFill/>
          <a:ln>
            <a:noFill/>
          </a:ln>
        </p:spPr>
      </p:pic>
      <p:pic>
        <p:nvPicPr>
          <p:cNvPr id="721" name="Google Shape;721;p88"/>
          <p:cNvPicPr preferRelativeResize="0"/>
          <p:nvPr/>
        </p:nvPicPr>
        <p:blipFill>
          <a:blip r:embed="rId5">
            <a:alphaModFix/>
          </a:blip>
          <a:stretch>
            <a:fillRect/>
          </a:stretch>
        </p:blipFill>
        <p:spPr>
          <a:xfrm>
            <a:off x="6650725" y="2111375"/>
            <a:ext cx="2493275" cy="1429800"/>
          </a:xfrm>
          <a:prstGeom prst="rect">
            <a:avLst/>
          </a:prstGeom>
          <a:noFill/>
          <a:ln>
            <a:noFill/>
          </a:ln>
        </p:spPr>
      </p:pic>
      <p:pic>
        <p:nvPicPr>
          <p:cNvPr id="722" name="Google Shape;722;p88"/>
          <p:cNvPicPr preferRelativeResize="0"/>
          <p:nvPr/>
        </p:nvPicPr>
        <p:blipFill>
          <a:blip r:embed="rId6">
            <a:alphaModFix/>
          </a:blip>
          <a:stretch>
            <a:fillRect/>
          </a:stretch>
        </p:blipFill>
        <p:spPr>
          <a:xfrm>
            <a:off x="410725" y="3501125"/>
            <a:ext cx="2064900" cy="1284550"/>
          </a:xfrm>
          <a:prstGeom prst="rect">
            <a:avLst/>
          </a:prstGeom>
          <a:noFill/>
          <a:ln>
            <a:noFill/>
          </a:ln>
        </p:spPr>
      </p:pic>
      <p:pic>
        <p:nvPicPr>
          <p:cNvPr id="723" name="Google Shape;723;p88"/>
          <p:cNvPicPr preferRelativeResize="0"/>
          <p:nvPr/>
        </p:nvPicPr>
        <p:blipFill>
          <a:blip r:embed="rId7">
            <a:alphaModFix/>
          </a:blip>
          <a:stretch>
            <a:fillRect/>
          </a:stretch>
        </p:blipFill>
        <p:spPr>
          <a:xfrm>
            <a:off x="2716150" y="3869825"/>
            <a:ext cx="3004200" cy="704850"/>
          </a:xfrm>
          <a:prstGeom prst="rect">
            <a:avLst/>
          </a:prstGeom>
          <a:noFill/>
          <a:ln>
            <a:noFill/>
          </a:ln>
        </p:spPr>
      </p:pic>
      <p:sp>
        <p:nvSpPr>
          <p:cNvPr id="724" name="Google Shape;724;p88"/>
          <p:cNvSpPr txBox="1"/>
          <p:nvPr/>
        </p:nvSpPr>
        <p:spPr>
          <a:xfrm>
            <a:off x="5680235" y="3557207"/>
            <a:ext cx="3487800" cy="14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Montserrat"/>
                <a:ea typeface="Montserrat"/>
                <a:cs typeface="Montserrat"/>
                <a:sym typeface="Montserrat"/>
              </a:rPr>
              <a:t>CopyLeaks Still show 100%AI. Quill Bot shows 0-20% AI in multiple runs (Due to non deterministic algorithm).</a:t>
            </a:r>
            <a:endParaRPr sz="1800">
              <a:solidFill>
                <a:schemeClr val="dk2"/>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9"/>
          <p:cNvSpPr txBox="1"/>
          <p:nvPr>
            <p:ph type="title"/>
          </p:nvPr>
        </p:nvSpPr>
        <p:spPr>
          <a:xfrm>
            <a:off x="2216250" y="589100"/>
            <a:ext cx="4711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Future Work</a:t>
            </a:r>
            <a:endParaRPr sz="3500"/>
          </a:p>
        </p:txBody>
      </p:sp>
      <p:sp>
        <p:nvSpPr>
          <p:cNvPr id="730" name="Google Shape;730;p89"/>
          <p:cNvSpPr txBox="1"/>
          <p:nvPr>
            <p:ph idx="1" type="body"/>
          </p:nvPr>
        </p:nvSpPr>
        <p:spPr>
          <a:xfrm>
            <a:off x="713250" y="1600828"/>
            <a:ext cx="7717500" cy="25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have a lot of unanswered questions, and positive leads to continue this work.</a:t>
            </a:r>
            <a:endParaRPr sz="1400"/>
          </a:p>
          <a:p>
            <a:pPr indent="0" lvl="0" marL="0" rtl="0" algn="l">
              <a:spcBef>
                <a:spcPts val="1200"/>
              </a:spcBef>
              <a:spcAft>
                <a:spcPts val="0"/>
              </a:spcAft>
              <a:buNone/>
            </a:pPr>
            <a:r>
              <a:rPr lang="en" sz="1400"/>
              <a:t>Variance and Structure performed poor, due to the chopped up small dataset, but is promising as all LLMs suffer from this issue and it is difficult to Humanize more LLM instructions. Natural Punctuations led to methods trying to make the model fake thinking like a human.</a:t>
            </a:r>
            <a:endParaRPr sz="1400"/>
          </a:p>
          <a:p>
            <a:pPr indent="0" lvl="0" marL="0" rtl="0" algn="l">
              <a:spcBef>
                <a:spcPts val="1200"/>
              </a:spcBef>
              <a:spcAft>
                <a:spcPts val="1200"/>
              </a:spcAft>
              <a:buNone/>
            </a:pPr>
            <a:r>
              <a:rPr lang="en" sz="1400"/>
              <a:t>We can continue with both of those ideas by using larger dataset (eg RAID), and possibly training a small Sparse </a:t>
            </a:r>
            <a:r>
              <a:rPr lang="en" sz="1400"/>
              <a:t>Autoencoder</a:t>
            </a:r>
            <a:r>
              <a:rPr lang="en" sz="1400"/>
              <a:t> looking for these high level features to interpret model thinking in a deeper level, to possibly steer the behaviours from sentence to sentence like a Human, rather than a Prediction Algorithm.</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90"/>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736" name="Google Shape;736;p90"/>
          <p:cNvSpPr txBox="1"/>
          <p:nvPr>
            <p:ph idx="1" type="body"/>
          </p:nvPr>
        </p:nvSpPr>
        <p:spPr>
          <a:xfrm>
            <a:off x="664350" y="1064800"/>
            <a:ext cx="7838400" cy="3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hlinkClick r:id="rId3"/>
              </a:rPr>
              <a:t>("Comparative Statistical Analysis of Word Frequencies in Human-Written and AI-Generated Texts" Kudryavtseva et al 2025)</a:t>
            </a:r>
            <a:endParaRPr sz="900"/>
          </a:p>
          <a:p>
            <a:pPr indent="0" lvl="0" marL="0" rtl="0" algn="l">
              <a:spcBef>
                <a:spcPts val="1200"/>
              </a:spcBef>
              <a:spcAft>
                <a:spcPts val="0"/>
              </a:spcAft>
              <a:buNone/>
            </a:pPr>
            <a:r>
              <a:rPr lang="en" sz="900" u="sng">
                <a:solidFill>
                  <a:schemeClr val="hlink"/>
                </a:solidFill>
                <a:hlinkClick r:id="rId4"/>
              </a:rPr>
              <a:t>("MTLD, vocd-D, and HD-D: A validation study of sophisticated approaches to lexical diversity assessment" McCarthy et al 2010) </a:t>
            </a:r>
            <a:endParaRPr sz="900"/>
          </a:p>
          <a:p>
            <a:pPr indent="0" lvl="0" marL="0" rtl="0" algn="l">
              <a:spcBef>
                <a:spcPts val="1200"/>
              </a:spcBef>
              <a:spcAft>
                <a:spcPts val="0"/>
              </a:spcAft>
              <a:buNone/>
            </a:pPr>
            <a:r>
              <a:rPr lang="en" sz="900" u="sng">
                <a:solidFill>
                  <a:schemeClr val="hlink"/>
                </a:solidFill>
                <a:hlinkClick r:id="rId5"/>
              </a:rPr>
              <a:t>("Word Overuse and Alignment in Large Language Models: The Influence of Learning from Human Feedback" Juzek et al 2025)</a:t>
            </a:r>
            <a:endParaRPr sz="900"/>
          </a:p>
          <a:p>
            <a:pPr indent="0" lvl="0" marL="0" rtl="0" algn="l">
              <a:spcBef>
                <a:spcPts val="1200"/>
              </a:spcBef>
              <a:spcAft>
                <a:spcPts val="0"/>
              </a:spcAft>
              <a:buNone/>
            </a:pPr>
            <a:r>
              <a:rPr lang="en" sz="900" u="sng">
                <a:solidFill>
                  <a:schemeClr val="hlink"/>
                </a:solidFill>
                <a:hlinkClick r:id="rId6"/>
              </a:rPr>
              <a:t> ("Derivation Of New Readability Formulas (Automated Readability Index, Fog Count And Flesch Reading Ease Formula) For Navy Enlisted Personnel" Kincaid et al 1975) </a:t>
            </a:r>
            <a:endParaRPr sz="900"/>
          </a:p>
          <a:p>
            <a:pPr indent="0" lvl="0" marL="0" rtl="0" algn="l">
              <a:spcBef>
                <a:spcPts val="1200"/>
              </a:spcBef>
              <a:spcAft>
                <a:spcPts val="0"/>
              </a:spcAft>
              <a:buNone/>
            </a:pPr>
            <a:r>
              <a:rPr lang="en" sz="900" u="sng">
                <a:solidFill>
                  <a:schemeClr val="hlink"/>
                </a:solidFill>
                <a:hlinkClick r:id="rId7"/>
              </a:rPr>
              <a:t>("Ghostbuster: Detecting Text Ghostwritten by Large Language Models" Verma et al 2024) </a:t>
            </a:r>
            <a:endParaRPr sz="900"/>
          </a:p>
          <a:p>
            <a:pPr indent="0" lvl="0" marL="0" rtl="0" algn="l">
              <a:spcBef>
                <a:spcPts val="1200"/>
              </a:spcBef>
              <a:spcAft>
                <a:spcPts val="0"/>
              </a:spcAft>
              <a:buNone/>
            </a:pPr>
            <a:r>
              <a:rPr lang="en" sz="900" u="sng">
                <a:solidFill>
                  <a:schemeClr val="hlink"/>
                </a:solidFill>
                <a:hlinkClick r:id="rId8"/>
              </a:rPr>
              <a:t>("XGBoost: A Scalable Tree Boosting System" Chen et al 2016) </a:t>
            </a:r>
            <a:endParaRPr sz="900"/>
          </a:p>
          <a:p>
            <a:pPr indent="0" lvl="0" marL="0" rtl="0" algn="l">
              <a:spcBef>
                <a:spcPts val="1200"/>
              </a:spcBef>
              <a:spcAft>
                <a:spcPts val="0"/>
              </a:spcAft>
              <a:buNone/>
            </a:pPr>
            <a:r>
              <a:rPr lang="en" sz="900" u="sng">
                <a:solidFill>
                  <a:schemeClr val="hlink"/>
                </a:solidFill>
                <a:hlinkClick r:id="rId9"/>
              </a:rPr>
              <a:t>("GloVe: Global Vectors for Word Representation" Pennington et al 2014)</a:t>
            </a:r>
            <a:endParaRPr sz="900"/>
          </a:p>
          <a:p>
            <a:pPr indent="0" lvl="0" marL="0" rtl="0" algn="l">
              <a:spcBef>
                <a:spcPts val="1200"/>
              </a:spcBef>
              <a:spcAft>
                <a:spcPts val="0"/>
              </a:spcAft>
              <a:buNone/>
            </a:pPr>
            <a:r>
              <a:rPr lang="en" sz="900" u="sng">
                <a:solidFill>
                  <a:schemeClr val="hlink"/>
                </a:solidFill>
                <a:hlinkClick r:id="rId10"/>
              </a:rPr>
              <a:t>("DistilBERT, a distilled version of BERT" Sanh et al 2019)</a:t>
            </a:r>
            <a:endParaRPr sz="900"/>
          </a:p>
          <a:p>
            <a:pPr indent="0" lvl="0" marL="0" rtl="0" algn="l">
              <a:spcBef>
                <a:spcPts val="1200"/>
              </a:spcBef>
              <a:spcAft>
                <a:spcPts val="0"/>
              </a:spcAft>
              <a:buNone/>
            </a:pPr>
            <a:r>
              <a:rPr lang="en" sz="900"/>
              <a:t> </a:t>
            </a:r>
            <a:r>
              <a:rPr lang="en" sz="900" u="sng">
                <a:solidFill>
                  <a:schemeClr val="hlink"/>
                </a:solidFill>
                <a:hlinkClick r:id="rId11"/>
              </a:rPr>
              <a:t>("LoRA: Low-Rank Adaptation of Large Language Models" Hu et al 2022)</a:t>
            </a:r>
            <a:endParaRPr sz="900"/>
          </a:p>
          <a:p>
            <a:pPr indent="0" lvl="0" marL="0" rtl="0" algn="l">
              <a:spcBef>
                <a:spcPts val="1200"/>
              </a:spcBef>
              <a:spcAft>
                <a:spcPts val="0"/>
              </a:spcAft>
              <a:buNone/>
            </a:pPr>
            <a:r>
              <a:rPr lang="en" sz="900" u="sng">
                <a:solidFill>
                  <a:schemeClr val="hlink"/>
                </a:solidFill>
                <a:hlinkClick r:id="rId12"/>
              </a:rPr>
              <a:t>("A Simple Framework for Contrastive Learning" Chen et al 2020)</a:t>
            </a:r>
            <a:endParaRPr sz="900"/>
          </a:p>
          <a:p>
            <a:pPr indent="0" lvl="0" marL="0" rtl="0" algn="l">
              <a:spcBef>
                <a:spcPts val="1200"/>
              </a:spcBef>
              <a:spcAft>
                <a:spcPts val="0"/>
              </a:spcAft>
              <a:buNone/>
            </a:pPr>
            <a:r>
              <a:rPr lang="en" sz="900" u="sng">
                <a:solidFill>
                  <a:schemeClr val="hlink"/>
                </a:solidFill>
                <a:hlinkClick r:id="rId13"/>
              </a:rPr>
              <a:t>("FaceNet" Schroff et al 2015)</a:t>
            </a:r>
            <a:endParaRPr sz="900"/>
          </a:p>
          <a:p>
            <a:pPr indent="0" lvl="0" marL="0" rtl="0" algn="l">
              <a:spcBef>
                <a:spcPts val="1200"/>
              </a:spcBef>
              <a:spcAft>
                <a:spcPts val="1200"/>
              </a:spcAft>
              <a:buNone/>
            </a:pPr>
            <a:r>
              <a:rPr lang="en" sz="900" u="sng">
                <a:solidFill>
                  <a:schemeClr val="hlink"/>
                </a:solidFill>
                <a:hlinkClick r:id="rId14"/>
              </a:rPr>
              <a:t>("Punctuation and Implicit Prosody in Silent Reading: An ERP Study" Steinhauer et al 2016)</a:t>
            </a:r>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742" name="Google Shape;742;p91"/>
          <p:cNvSpPr txBox="1"/>
          <p:nvPr>
            <p:ph idx="1" type="body"/>
          </p:nvPr>
        </p:nvSpPr>
        <p:spPr>
          <a:xfrm>
            <a:off x="664350" y="1064800"/>
            <a:ext cx="7838400" cy="36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hlinkClick r:id="rId3"/>
              </a:rPr>
              <a:t>("Commas and Spaces: The Point of Punctuation" Hill and Murray 2000)</a:t>
            </a:r>
            <a:endParaRPr sz="900"/>
          </a:p>
          <a:p>
            <a:pPr indent="0" lvl="0" marL="0" rtl="0" algn="l">
              <a:spcBef>
                <a:spcPts val="1200"/>
              </a:spcBef>
              <a:spcAft>
                <a:spcPts val="0"/>
              </a:spcAft>
              <a:buNone/>
            </a:pPr>
            <a:r>
              <a:rPr lang="en" sz="900" u="sng">
                <a:solidFill>
                  <a:schemeClr val="hlink"/>
                </a:solidFill>
                <a:hlinkClick r:id="rId4"/>
              </a:rPr>
              <a:t>("Frequency Distributions of Punctuation Marks in English" Sun et al 2018)</a:t>
            </a:r>
            <a:endParaRPr sz="900"/>
          </a:p>
          <a:p>
            <a:pPr indent="0" lvl="0" marL="0" rtl="0" algn="l">
              <a:spcBef>
                <a:spcPts val="1200"/>
              </a:spcBef>
              <a:spcAft>
                <a:spcPts val="0"/>
              </a:spcAft>
              <a:buNone/>
            </a:pPr>
            <a:r>
              <a:rPr lang="en" sz="900" u="sng">
                <a:solidFill>
                  <a:schemeClr val="hlink"/>
                </a:solidFill>
                <a:hlinkClick r:id="rId5"/>
              </a:rPr>
              <a:t>("Texting insincerely: The role of the period in text messaging" Gunraj et al 2016)</a:t>
            </a:r>
            <a:endParaRPr sz="900"/>
          </a:p>
          <a:p>
            <a:pPr indent="0" lvl="0" marL="0" rtl="0" algn="l">
              <a:spcBef>
                <a:spcPts val="1200"/>
              </a:spcBef>
              <a:spcAft>
                <a:spcPts val="0"/>
              </a:spcAft>
              <a:buNone/>
            </a:pPr>
            <a:r>
              <a:rPr lang="en" sz="900" u="sng">
                <a:solidFill>
                  <a:schemeClr val="hlink"/>
                </a:solidFill>
                <a:hlinkClick r:id="rId6"/>
              </a:rPr>
              <a:t>("The Impact of Digital Communication on the Evolution of Writing Grammar" Yadagiri 2020)</a:t>
            </a:r>
            <a:endParaRPr sz="900"/>
          </a:p>
          <a:p>
            <a:pPr indent="0" lvl="0" marL="0" rtl="0" algn="l">
              <a:spcBef>
                <a:spcPts val="1200"/>
              </a:spcBef>
              <a:spcAft>
                <a:spcPts val="0"/>
              </a:spcAft>
              <a:buNone/>
            </a:pPr>
            <a:r>
              <a:rPr lang="en" sz="900" u="sng">
                <a:solidFill>
                  <a:schemeClr val="hlink"/>
                </a:solidFill>
                <a:hlinkClick r:id="rId7"/>
              </a:rPr>
              <a:t>("Txtng is killing language. JK!!!" Ted Talk John McWhorter 2013) </a:t>
            </a:r>
            <a:endParaRPr sz="900"/>
          </a:p>
          <a:p>
            <a:pPr indent="0" lvl="0" marL="0" rtl="0" algn="l">
              <a:spcBef>
                <a:spcPts val="1200"/>
              </a:spcBef>
              <a:spcAft>
                <a:spcPts val="0"/>
              </a:spcAft>
              <a:buNone/>
            </a:pPr>
            <a:r>
              <a:rPr lang="en" sz="900" u="sng">
                <a:solidFill>
                  <a:schemeClr val="hlink"/>
                </a:solidFill>
                <a:hlinkClick r:id="rId8"/>
              </a:rPr>
              <a:t>("Because Internet: Understanding the New Rules of Language" McCulloch 2019)</a:t>
            </a:r>
            <a:endParaRPr sz="900"/>
          </a:p>
          <a:p>
            <a:pPr indent="0" lvl="0" marL="0" rtl="0" algn="l">
              <a:spcBef>
                <a:spcPts val="1200"/>
              </a:spcBef>
              <a:spcAft>
                <a:spcPts val="0"/>
              </a:spcAft>
              <a:buNone/>
            </a:pPr>
            <a:r>
              <a:rPr lang="en" sz="900" u="sng">
                <a:solidFill>
                  <a:schemeClr val="hlink"/>
                </a:solidFill>
                <a:hlinkClick r:id="rId9"/>
              </a:rPr>
              <a:t>("A Window Into LLMs | Sparse Autoencoders Explained" Youtube PapersAreWonderful 2024)</a:t>
            </a:r>
            <a:endParaRPr sz="900"/>
          </a:p>
          <a:p>
            <a:pPr indent="0" lvl="0" marL="0" rtl="0" algn="l">
              <a:spcBef>
                <a:spcPts val="1200"/>
              </a:spcBef>
              <a:spcAft>
                <a:spcPts val="0"/>
              </a:spcAft>
              <a:buNone/>
            </a:pPr>
            <a:r>
              <a:rPr lang="en" sz="900" u="sng">
                <a:solidFill>
                  <a:schemeClr val="hlink"/>
                </a:solidFill>
                <a:hlinkClick r:id="rId10"/>
              </a:rPr>
              <a:t>("Towards Monosemanticity: Decomposing Language Models With Dictionary Learning" Anthropic 2023)</a:t>
            </a:r>
            <a:endParaRPr sz="900"/>
          </a:p>
          <a:p>
            <a:pPr indent="0" lvl="0" marL="0" rtl="0" algn="l">
              <a:spcBef>
                <a:spcPts val="1200"/>
              </a:spcBef>
              <a:spcAft>
                <a:spcPts val="0"/>
              </a:spcAft>
              <a:buNone/>
            </a:pPr>
            <a:r>
              <a:rPr lang="en" sz="900" u="sng">
                <a:solidFill>
                  <a:schemeClr val="hlink"/>
                </a:solidFill>
                <a:hlinkClick r:id="rId11"/>
              </a:rPr>
              <a:t>(“Scaling Monosemanticity: Extracting Interpretable Features from Claude 3 Sonnet” Anthropic 2024)</a:t>
            </a:r>
            <a:endParaRPr sz="900"/>
          </a:p>
          <a:p>
            <a:pPr indent="0" lvl="0" marL="0" rtl="0" algn="l">
              <a:spcBef>
                <a:spcPts val="1200"/>
              </a:spcBef>
              <a:spcAft>
                <a:spcPts val="0"/>
              </a:spcAft>
              <a:buNone/>
            </a:pPr>
            <a:r>
              <a:rPr lang="en" sz="900"/>
              <a:t>AI tools for Researching, Prototyping, Debugging : </a:t>
            </a:r>
            <a:r>
              <a:rPr lang="en" sz="900" u="sng">
                <a:solidFill>
                  <a:schemeClr val="hlink"/>
                </a:solidFill>
                <a:hlinkClick r:id="rId12"/>
              </a:rPr>
              <a:t>Gemini</a:t>
            </a:r>
            <a:r>
              <a:rPr lang="en" sz="900"/>
              <a:t>, </a:t>
            </a:r>
            <a:r>
              <a:rPr lang="en" sz="900" u="sng">
                <a:solidFill>
                  <a:schemeClr val="hlink"/>
                </a:solidFill>
                <a:hlinkClick r:id="rId13"/>
              </a:rPr>
              <a:t>Github Copilot</a:t>
            </a:r>
            <a:endParaRPr sz="900"/>
          </a:p>
          <a:p>
            <a:pPr indent="0" lvl="0" marL="0" rtl="0" algn="l">
              <a:spcBef>
                <a:spcPts val="1200"/>
              </a:spcBef>
              <a:spcAft>
                <a:spcPts val="1200"/>
              </a:spcAft>
              <a:buNone/>
            </a:pPr>
            <a:r>
              <a:t/>
            </a:r>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2"/>
          <p:cNvSpPr txBox="1"/>
          <p:nvPr>
            <p:ph type="title"/>
          </p:nvPr>
        </p:nvSpPr>
        <p:spPr>
          <a:xfrm>
            <a:off x="867300" y="2366275"/>
            <a:ext cx="74094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 :D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8"/>
          <p:cNvSpPr txBox="1"/>
          <p:nvPr>
            <p:ph type="title"/>
          </p:nvPr>
        </p:nvSpPr>
        <p:spPr>
          <a:xfrm>
            <a:off x="713225" y="445025"/>
            <a:ext cx="71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HUMAN DATA - PROJECT GUTENBERG</a:t>
            </a:r>
            <a:endParaRPr/>
          </a:p>
          <a:p>
            <a:pPr indent="0" lvl="0" marL="0" rtl="0" algn="l">
              <a:spcBef>
                <a:spcPts val="0"/>
              </a:spcBef>
              <a:spcAft>
                <a:spcPts val="0"/>
              </a:spcAft>
              <a:buNone/>
            </a:pPr>
            <a:r>
              <a:t/>
            </a:r>
            <a:endParaRPr/>
          </a:p>
        </p:txBody>
      </p:sp>
      <p:sp>
        <p:nvSpPr>
          <p:cNvPr id="498" name="Google Shape;498;p58"/>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1500"/>
              <a:t>4 Authors from different eras/styles, All are “Essays” extraction, not Novels:</a:t>
            </a:r>
            <a:endParaRPr sz="1500"/>
          </a:p>
          <a:p>
            <a:pPr indent="-292100" lvl="1" marL="914400" rtl="0" algn="l">
              <a:lnSpc>
                <a:spcPct val="115000"/>
              </a:lnSpc>
              <a:spcBef>
                <a:spcPts val="0"/>
              </a:spcBef>
              <a:spcAft>
                <a:spcPts val="0"/>
              </a:spcAft>
              <a:buSzPts val="1000"/>
              <a:buChar char="-"/>
            </a:pPr>
            <a:r>
              <a:rPr lang="en" sz="1300">
                <a:solidFill>
                  <a:schemeClr val="dk1"/>
                </a:solidFill>
              </a:rPr>
              <a:t>Francis Bacon 1597 (The Essays or Counsels, Civil and Moral)</a:t>
            </a:r>
            <a:endParaRPr sz="1300">
              <a:solidFill>
                <a:schemeClr val="dk1"/>
              </a:solidFill>
            </a:endParaRPr>
          </a:p>
          <a:p>
            <a:pPr indent="-292100" lvl="1" marL="914400" rtl="0" algn="l">
              <a:lnSpc>
                <a:spcPct val="115000"/>
              </a:lnSpc>
              <a:spcBef>
                <a:spcPts val="0"/>
              </a:spcBef>
              <a:spcAft>
                <a:spcPts val="0"/>
              </a:spcAft>
              <a:buSzPts val="1000"/>
              <a:buChar char="-"/>
            </a:pPr>
            <a:r>
              <a:rPr lang="en" sz="1300">
                <a:solidFill>
                  <a:schemeClr val="dk1"/>
                </a:solidFill>
              </a:rPr>
              <a:t>Ralph Waldo Emerson 1841 (Essays by Ralph Waldo Emerson)</a:t>
            </a:r>
            <a:endParaRPr sz="1300">
              <a:solidFill>
                <a:schemeClr val="dk1"/>
              </a:solidFill>
            </a:endParaRPr>
          </a:p>
          <a:p>
            <a:pPr indent="-292100" lvl="1" marL="914400" rtl="0" algn="l">
              <a:lnSpc>
                <a:spcPct val="115000"/>
              </a:lnSpc>
              <a:spcBef>
                <a:spcPts val="0"/>
              </a:spcBef>
              <a:spcAft>
                <a:spcPts val="0"/>
              </a:spcAft>
              <a:buSzPts val="1000"/>
              <a:buChar char="-"/>
            </a:pPr>
            <a:r>
              <a:rPr lang="en" sz="1300">
                <a:solidFill>
                  <a:schemeClr val="dk1"/>
                </a:solidFill>
              </a:rPr>
              <a:t>William James 1907 (Pragmatism: A New Name for Some Old Ways of Thinking)</a:t>
            </a:r>
            <a:endParaRPr sz="1300">
              <a:solidFill>
                <a:schemeClr val="dk1"/>
              </a:solidFill>
            </a:endParaRPr>
          </a:p>
          <a:p>
            <a:pPr indent="-292100" lvl="1" marL="914400" rtl="0" algn="l">
              <a:lnSpc>
                <a:spcPct val="115000"/>
              </a:lnSpc>
              <a:spcBef>
                <a:spcPts val="0"/>
              </a:spcBef>
              <a:spcAft>
                <a:spcPts val="0"/>
              </a:spcAft>
              <a:buSzPts val="1000"/>
              <a:buChar char="-"/>
            </a:pPr>
            <a:r>
              <a:rPr lang="en" sz="1300">
                <a:solidFill>
                  <a:schemeClr val="dk1"/>
                </a:solidFill>
              </a:rPr>
              <a:t>Bertrand Russell 1912 (The Problems of Philosophy)</a:t>
            </a:r>
            <a:endParaRPr sz="1300"/>
          </a:p>
          <a:p>
            <a:pPr indent="-368300" lvl="0" marL="457200" rtl="0" algn="l">
              <a:spcBef>
                <a:spcPts val="0"/>
              </a:spcBef>
              <a:spcAft>
                <a:spcPts val="0"/>
              </a:spcAft>
              <a:buSzPts val="2200"/>
              <a:buChar char="-"/>
            </a:pPr>
            <a:r>
              <a:rPr lang="en" sz="1500"/>
              <a:t>Extraction:</a:t>
            </a:r>
            <a:endParaRPr sz="1500"/>
          </a:p>
          <a:p>
            <a:pPr indent="-311150" lvl="1" marL="914400" rtl="0" algn="l">
              <a:spcBef>
                <a:spcPts val="0"/>
              </a:spcBef>
              <a:spcAft>
                <a:spcPts val="0"/>
              </a:spcAft>
              <a:buSzPts val="1300"/>
              <a:buChar char="-"/>
            </a:pPr>
            <a:r>
              <a:rPr lang="en" sz="1300"/>
              <a:t>Remove metadata and artifacts</a:t>
            </a:r>
            <a:endParaRPr sz="1300"/>
          </a:p>
          <a:p>
            <a:pPr indent="-311150" lvl="1" marL="914400" rtl="0" algn="l">
              <a:spcBef>
                <a:spcPts val="0"/>
              </a:spcBef>
              <a:spcAft>
                <a:spcPts val="0"/>
              </a:spcAft>
              <a:buSzPts val="1300"/>
              <a:buChar char="-"/>
            </a:pPr>
            <a:r>
              <a:rPr lang="en" sz="1300"/>
              <a:t>Split into Chapter Blocks and Assign a topic (Ethics &amp; Conduct, General Philosophy, Mind &amp; Knowledge, Religion &amp; Spirit, Society &amp; Politics, Truth &amp; Reality)</a:t>
            </a:r>
            <a:endParaRPr sz="1300"/>
          </a:p>
          <a:p>
            <a:pPr indent="-311150" lvl="1" marL="914400" rtl="0" algn="l">
              <a:spcBef>
                <a:spcPts val="0"/>
              </a:spcBef>
              <a:spcAft>
                <a:spcPts val="0"/>
              </a:spcAft>
              <a:buSzPts val="1300"/>
              <a:buChar char="-"/>
            </a:pPr>
            <a:r>
              <a:rPr lang="en" sz="1300"/>
              <a:t>Sentence tokenize, accumulate chunks at 100-200 words (150 ideally)</a:t>
            </a:r>
            <a:endParaRPr sz="1300"/>
          </a:p>
          <a:p>
            <a:pPr indent="-311150" lvl="1" marL="914400" rtl="0" algn="l">
              <a:spcBef>
                <a:spcPts val="0"/>
              </a:spcBef>
              <a:spcAft>
                <a:spcPts val="0"/>
              </a:spcAft>
              <a:buSzPts val="1300"/>
              <a:buChar char="-"/>
            </a:pPr>
            <a:r>
              <a:rPr lang="en" sz="1300"/>
              <a:t>Assign metadatas and push into a parquet file</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9"/>
          <p:cNvSpPr txBox="1"/>
          <p:nvPr>
            <p:ph type="title"/>
          </p:nvPr>
        </p:nvSpPr>
        <p:spPr>
          <a:xfrm>
            <a:off x="713225" y="445025"/>
            <a:ext cx="711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DATA - GEMINI API</a:t>
            </a:r>
            <a:endParaRPr/>
          </a:p>
          <a:p>
            <a:pPr indent="0" lvl="0" marL="0" rtl="0" algn="l">
              <a:spcBef>
                <a:spcPts val="0"/>
              </a:spcBef>
              <a:spcAft>
                <a:spcPts val="0"/>
              </a:spcAft>
              <a:buNone/>
            </a:pPr>
            <a:r>
              <a:t/>
            </a:r>
            <a:endParaRPr/>
          </a:p>
        </p:txBody>
      </p:sp>
      <p:sp>
        <p:nvSpPr>
          <p:cNvPr id="504" name="Google Shape;504;p59"/>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1500">
                <a:solidFill>
                  <a:schemeClr val="dk1"/>
                </a:solidFill>
              </a:rPr>
              <a:t>Count number of per author, per topic Human data, so the AI data’s distribution is similar</a:t>
            </a:r>
            <a:endParaRPr sz="1500">
              <a:solidFill>
                <a:schemeClr val="dk1"/>
              </a:solidFill>
            </a:endParaRPr>
          </a:p>
          <a:p>
            <a:pPr indent="-368300" lvl="0" marL="457200" rtl="0" algn="l">
              <a:spcBef>
                <a:spcPts val="0"/>
              </a:spcBef>
              <a:spcAft>
                <a:spcPts val="0"/>
              </a:spcAft>
              <a:buSzPts val="2200"/>
              <a:buChar char="-"/>
            </a:pPr>
            <a:r>
              <a:rPr lang="en" sz="1500">
                <a:solidFill>
                  <a:schemeClr val="dk1"/>
                </a:solidFill>
              </a:rPr>
              <a:t>AI is prompted to output 800-1000 words, and then we run same cleaning and chunking algorithm of Humans to bring it down to 100-200 words, keeping the same “choppy and incomplete” feel.</a:t>
            </a:r>
            <a:endParaRPr sz="1500">
              <a:solidFill>
                <a:schemeClr val="dk1"/>
              </a:solidFill>
            </a:endParaRPr>
          </a:p>
          <a:p>
            <a:pPr indent="-368300" lvl="0" marL="457200" rtl="0" algn="l">
              <a:spcBef>
                <a:spcPts val="0"/>
              </a:spcBef>
              <a:spcAft>
                <a:spcPts val="0"/>
              </a:spcAft>
              <a:buSzPts val="2200"/>
              <a:buChar char="-"/>
            </a:pPr>
            <a:r>
              <a:rPr lang="en" sz="1500">
                <a:solidFill>
                  <a:schemeClr val="dk1"/>
                </a:solidFill>
              </a:rPr>
              <a:t>Gemini 3 uses a unique well </a:t>
            </a:r>
            <a:r>
              <a:rPr lang="en" sz="1500">
                <a:solidFill>
                  <a:schemeClr val="dk1"/>
                </a:solidFill>
              </a:rPr>
              <a:t>formatted</a:t>
            </a:r>
            <a:r>
              <a:rPr lang="en" sz="1500">
                <a:solidFill>
                  <a:schemeClr val="dk1"/>
                </a:solidFill>
              </a:rPr>
              <a:t> structure to make it easier for AI detectors. Hence we use 3 free models: Gemini 3 flash, Gemini 2.5 flash, Gemini 2.5 flash lite.</a:t>
            </a:r>
            <a:endParaRPr sz="1500">
              <a:solidFill>
                <a:schemeClr val="dk1"/>
              </a:solidFill>
            </a:endParaRPr>
          </a:p>
          <a:p>
            <a:pPr indent="-368300" lvl="0" marL="457200" rtl="0" algn="l">
              <a:spcBef>
                <a:spcPts val="0"/>
              </a:spcBef>
              <a:spcAft>
                <a:spcPts val="0"/>
              </a:spcAft>
              <a:buSzPts val="2200"/>
              <a:buChar char="-"/>
            </a:pPr>
            <a:r>
              <a:rPr lang="en" sz="1500"/>
              <a:t>Class 2 Data is only given topics, while class 3 is prompted to mimic author style.</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0"/>
          <p:cNvSpPr txBox="1"/>
          <p:nvPr>
            <p:ph idx="1" type="subTitle"/>
          </p:nvPr>
        </p:nvSpPr>
        <p:spPr>
          <a:xfrm>
            <a:off x="770400" y="1525800"/>
            <a:ext cx="7603200" cy="122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t> </a:t>
            </a:r>
            <a:r>
              <a:rPr lang="en" sz="1200"/>
              <a:t>TTR = number of unique word types/ total number of word tokens.</a:t>
            </a:r>
            <a:endParaRPr sz="1200"/>
          </a:p>
          <a:p>
            <a:pPr indent="0" lvl="0" marL="0" rtl="0" algn="ctr">
              <a:spcBef>
                <a:spcPts val="1200"/>
              </a:spcBef>
              <a:spcAft>
                <a:spcPts val="0"/>
              </a:spcAft>
              <a:buNone/>
            </a:pPr>
            <a:r>
              <a:rPr lang="en" sz="1200"/>
              <a:t>It seems like Humans have more variance in their </a:t>
            </a:r>
            <a:r>
              <a:rPr lang="en" sz="1200"/>
              <a:t>vocabulary</a:t>
            </a:r>
            <a:r>
              <a:rPr lang="en" sz="1200"/>
              <a:t>, Except Russell (TTR 0.098) other humans have TTR greater than 0.17</a:t>
            </a:r>
            <a:endParaRPr sz="1200"/>
          </a:p>
          <a:p>
            <a:pPr indent="0" lvl="0" marL="0" rtl="0" algn="ctr">
              <a:spcBef>
                <a:spcPts val="1200"/>
              </a:spcBef>
              <a:spcAft>
                <a:spcPts val="0"/>
              </a:spcAft>
              <a:buNone/>
            </a:pPr>
            <a:r>
              <a:rPr lang="en" sz="1200">
                <a:solidFill>
                  <a:schemeClr val="dk1"/>
                </a:solidFill>
              </a:rPr>
              <a:t>Hapax shows the number of times “Single Use” words show up in a 5000 word window</a:t>
            </a:r>
            <a:endParaRPr sz="1200"/>
          </a:p>
          <a:p>
            <a:pPr indent="0" lvl="0" marL="0" rtl="0" algn="ctr">
              <a:spcBef>
                <a:spcPts val="1200"/>
              </a:spcBef>
              <a:spcAft>
                <a:spcPts val="0"/>
              </a:spcAft>
              <a:buClr>
                <a:schemeClr val="dk1"/>
              </a:buClr>
              <a:buSzPts val="1100"/>
              <a:buFont typeface="Arial"/>
              <a:buNone/>
            </a:pPr>
            <a:r>
              <a:t/>
            </a:r>
            <a:endParaRPr sz="1200"/>
          </a:p>
          <a:p>
            <a:pPr indent="0" lvl="0" marL="0" rtl="0" algn="ctr">
              <a:spcBef>
                <a:spcPts val="1200"/>
              </a:spcBef>
              <a:spcAft>
                <a:spcPts val="1200"/>
              </a:spcAft>
              <a:buNone/>
            </a:pPr>
            <a:r>
              <a:t/>
            </a:r>
            <a:endParaRPr sz="1700"/>
          </a:p>
        </p:txBody>
      </p:sp>
      <p:pic>
        <p:nvPicPr>
          <p:cNvPr id="510" name="Google Shape;510;p60"/>
          <p:cNvPicPr preferRelativeResize="0"/>
          <p:nvPr/>
        </p:nvPicPr>
        <p:blipFill>
          <a:blip r:embed="rId3">
            <a:alphaModFix/>
          </a:blip>
          <a:stretch>
            <a:fillRect/>
          </a:stretch>
        </p:blipFill>
        <p:spPr>
          <a:xfrm>
            <a:off x="682413" y="427293"/>
            <a:ext cx="7779175" cy="1162575"/>
          </a:xfrm>
          <a:prstGeom prst="rect">
            <a:avLst/>
          </a:prstGeom>
          <a:noFill/>
          <a:ln>
            <a:noFill/>
          </a:ln>
        </p:spPr>
      </p:pic>
      <p:pic>
        <p:nvPicPr>
          <p:cNvPr id="511" name="Google Shape;511;p60"/>
          <p:cNvPicPr preferRelativeResize="0"/>
          <p:nvPr/>
        </p:nvPicPr>
        <p:blipFill>
          <a:blip r:embed="rId4">
            <a:alphaModFix/>
          </a:blip>
          <a:stretch>
            <a:fillRect/>
          </a:stretch>
        </p:blipFill>
        <p:spPr>
          <a:xfrm>
            <a:off x="391475" y="2966852"/>
            <a:ext cx="4114800" cy="1228725"/>
          </a:xfrm>
          <a:prstGeom prst="rect">
            <a:avLst/>
          </a:prstGeom>
          <a:noFill/>
          <a:ln>
            <a:noFill/>
          </a:ln>
        </p:spPr>
      </p:pic>
      <p:sp>
        <p:nvSpPr>
          <p:cNvPr id="512" name="Google Shape;512;p60"/>
          <p:cNvSpPr txBox="1"/>
          <p:nvPr>
            <p:ph idx="1" type="subTitle"/>
          </p:nvPr>
        </p:nvSpPr>
        <p:spPr>
          <a:xfrm>
            <a:off x="4670800" y="2818718"/>
            <a:ext cx="4398600" cy="18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Even though LLMs are trained on Human input, this variance imbalance occurs due to biases towards high </a:t>
            </a:r>
            <a:r>
              <a:rPr lang="en" sz="1200"/>
              <a:t>frequency</a:t>
            </a:r>
            <a:r>
              <a:rPr lang="en" sz="1200"/>
              <a:t> words, more familiar by the model.</a:t>
            </a:r>
            <a:endParaRPr sz="1200"/>
          </a:p>
          <a:p>
            <a:pPr indent="0" lvl="0" marL="0" rtl="0" algn="ctr">
              <a:spcBef>
                <a:spcPts val="1200"/>
              </a:spcBef>
              <a:spcAft>
                <a:spcPts val="0"/>
              </a:spcAft>
              <a:buNone/>
            </a:pPr>
            <a:r>
              <a:rPr lang="en" sz="1200"/>
              <a:t>Humans on the other than use idiosyncratic creative choices and jargons from experiences.</a:t>
            </a:r>
            <a:endParaRPr sz="1200"/>
          </a:p>
          <a:p>
            <a:pPr indent="0" lvl="0" marL="0" rtl="0" algn="ctr">
              <a:spcBef>
                <a:spcPts val="1200"/>
              </a:spcBef>
              <a:spcAft>
                <a:spcPts val="0"/>
              </a:spcAft>
              <a:buNone/>
            </a:pPr>
            <a:r>
              <a:rPr lang="en" sz="1200"/>
              <a:t>Even though both follow </a:t>
            </a:r>
            <a:r>
              <a:rPr lang="en" sz="1200"/>
              <a:t>Zipf's Law, the parameters are distinct enough for high accuracy classifiers due to “linguistic homogenization” effect of LLM</a:t>
            </a:r>
            <a:endParaRPr sz="1200"/>
          </a:p>
          <a:p>
            <a:pPr indent="0" lvl="0" marL="0" rtl="0" algn="l">
              <a:spcBef>
                <a:spcPts val="1200"/>
              </a:spcBef>
              <a:spcAft>
                <a:spcPts val="1200"/>
              </a:spcAft>
              <a:buNone/>
            </a:pPr>
            <a:r>
              <a:t/>
            </a:r>
            <a:endParaRPr sz="1200"/>
          </a:p>
        </p:txBody>
      </p:sp>
      <p:sp>
        <p:nvSpPr>
          <p:cNvPr id="513" name="Google Shape;513;p60"/>
          <p:cNvSpPr txBox="1"/>
          <p:nvPr>
            <p:ph idx="1" type="subTitle"/>
          </p:nvPr>
        </p:nvSpPr>
        <p:spPr>
          <a:xfrm>
            <a:off x="312625" y="4286250"/>
            <a:ext cx="4398600" cy="616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i="1" lang="en" sz="1000"/>
              <a:t>(“Comparative Statistical Analysis of Word Frequencies in Human-Written and AI-Generated Texts” Kudryavtseva et al 2025)</a:t>
            </a:r>
            <a:endParaRPr i="1"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1"/>
          <p:cNvSpPr txBox="1"/>
          <p:nvPr>
            <p:ph idx="4294967295" type="subTitle"/>
          </p:nvPr>
        </p:nvSpPr>
        <p:spPr>
          <a:xfrm>
            <a:off x="770400" y="484297"/>
            <a:ext cx="7603200" cy="12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a:t>
            </a:r>
            <a:r>
              <a:rPr lang="en" sz="1200"/>
              <a:t>Measure of Textual Lexical Diversity (MTLD) computes the average length of sequential word strings that maintain a TTR at or above a threshold.</a:t>
            </a:r>
            <a:endParaRPr sz="1200"/>
          </a:p>
          <a:p>
            <a:pPr indent="0" lvl="0" marL="0" rtl="0" algn="l">
              <a:spcBef>
                <a:spcPts val="1200"/>
              </a:spcBef>
              <a:spcAft>
                <a:spcPts val="0"/>
              </a:spcAft>
              <a:buClr>
                <a:schemeClr val="dk1"/>
              </a:buClr>
              <a:buSzPts val="1100"/>
              <a:buFont typeface="Arial"/>
              <a:buNone/>
            </a:pPr>
            <a:r>
              <a:rPr lang="en" sz="1200"/>
              <a:t>Higher MTLD means, the text sustains lexical diversity over longer spans before words begin to repeat. This is a better representation of TTR, as it is invariant of text length.</a:t>
            </a:r>
            <a:endParaRPr sz="1200"/>
          </a:p>
          <a:p>
            <a:pPr indent="0" lvl="0" marL="0" rtl="0" algn="l">
              <a:spcBef>
                <a:spcPts val="1200"/>
              </a:spcBef>
              <a:spcAft>
                <a:spcPts val="1200"/>
              </a:spcAft>
              <a:buNone/>
            </a:pPr>
            <a:r>
              <a:t/>
            </a:r>
            <a:endParaRPr sz="1200"/>
          </a:p>
        </p:txBody>
      </p:sp>
      <p:pic>
        <p:nvPicPr>
          <p:cNvPr id="519" name="Google Shape;519;p61"/>
          <p:cNvPicPr preferRelativeResize="0"/>
          <p:nvPr/>
        </p:nvPicPr>
        <p:blipFill>
          <a:blip r:embed="rId3">
            <a:alphaModFix/>
          </a:blip>
          <a:stretch>
            <a:fillRect/>
          </a:stretch>
        </p:blipFill>
        <p:spPr>
          <a:xfrm>
            <a:off x="248550" y="1897522"/>
            <a:ext cx="3412800" cy="1000450"/>
          </a:xfrm>
          <a:prstGeom prst="rect">
            <a:avLst/>
          </a:prstGeom>
          <a:noFill/>
          <a:ln>
            <a:noFill/>
          </a:ln>
        </p:spPr>
      </p:pic>
      <p:sp>
        <p:nvSpPr>
          <p:cNvPr id="520" name="Google Shape;520;p61"/>
          <p:cNvSpPr txBox="1"/>
          <p:nvPr>
            <p:ph idx="4294967295" type="subTitle"/>
          </p:nvPr>
        </p:nvSpPr>
        <p:spPr>
          <a:xfrm>
            <a:off x="3693400" y="1700177"/>
            <a:ext cx="5297400" cy="12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a:t>
            </a:r>
            <a:r>
              <a:rPr lang="en" sz="1200"/>
              <a:t>AI actually tries too hard to sound diverse, waiting about 118 tokens before repeating words, while humans reuse terms every 71 tokens; most probably for emphasis or "vocabulary fatigue".</a:t>
            </a:r>
            <a:endParaRPr sz="1200"/>
          </a:p>
          <a:p>
            <a:pPr indent="0" lvl="0" marL="0" rtl="0" algn="l">
              <a:spcBef>
                <a:spcPts val="1200"/>
              </a:spcBef>
              <a:spcAft>
                <a:spcPts val="0"/>
              </a:spcAft>
              <a:buNone/>
            </a:pPr>
            <a:r>
              <a:rPr i="1" lang="en" sz="1000"/>
              <a:t>(“MTLD, vocd-D, and HD-D: A validation study of sophisticated approaches to lexical diversity assessment” McCarthy et al 2010)</a:t>
            </a:r>
            <a:endParaRPr i="1" sz="1000"/>
          </a:p>
          <a:p>
            <a:pPr indent="0" lvl="0" marL="0" rtl="0" algn="l">
              <a:spcBef>
                <a:spcPts val="1200"/>
              </a:spcBef>
              <a:spcAft>
                <a:spcPts val="1200"/>
              </a:spcAft>
              <a:buNone/>
            </a:pPr>
            <a:r>
              <a:t/>
            </a:r>
            <a:endParaRPr sz="1200"/>
          </a:p>
        </p:txBody>
      </p:sp>
      <p:pic>
        <p:nvPicPr>
          <p:cNvPr id="521" name="Google Shape;521;p61"/>
          <p:cNvPicPr preferRelativeResize="0"/>
          <p:nvPr/>
        </p:nvPicPr>
        <p:blipFill>
          <a:blip r:embed="rId4">
            <a:alphaModFix/>
          </a:blip>
          <a:stretch>
            <a:fillRect/>
          </a:stretch>
        </p:blipFill>
        <p:spPr>
          <a:xfrm>
            <a:off x="5041350" y="3490747"/>
            <a:ext cx="3974850" cy="899975"/>
          </a:xfrm>
          <a:prstGeom prst="rect">
            <a:avLst/>
          </a:prstGeom>
          <a:noFill/>
          <a:ln>
            <a:noFill/>
          </a:ln>
        </p:spPr>
      </p:pic>
      <p:sp>
        <p:nvSpPr>
          <p:cNvPr id="522" name="Google Shape;522;p61"/>
          <p:cNvSpPr txBox="1"/>
          <p:nvPr>
            <p:ph idx="4294967295" type="subTitle"/>
          </p:nvPr>
        </p:nvSpPr>
        <p:spPr>
          <a:xfrm>
            <a:off x="176250" y="3262629"/>
            <a:ext cx="4865100" cy="12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a:t>
            </a:r>
            <a:r>
              <a:rPr lang="en" sz="1200"/>
              <a:t>Higher Sentence Length Standard Deviation means more rhythmic variety, mix of short and long sentences.</a:t>
            </a:r>
            <a:endParaRPr sz="1200"/>
          </a:p>
          <a:p>
            <a:pPr indent="0" lvl="0" marL="0" rtl="0" algn="l">
              <a:spcBef>
                <a:spcPts val="1200"/>
              </a:spcBef>
              <a:spcAft>
                <a:spcPts val="0"/>
              </a:spcAft>
              <a:buNone/>
            </a:pPr>
            <a:r>
              <a:rPr lang="en" sz="1200"/>
              <a:t>Here we can observe a major difference of humans and ai, (more about this is studied in Extras Section at the end)</a:t>
            </a:r>
            <a:endParaRPr sz="1200"/>
          </a:p>
          <a:p>
            <a:pPr indent="0" lvl="0" marL="0" rtl="0" algn="l">
              <a:spcBef>
                <a:spcPts val="1200"/>
              </a:spcBef>
              <a:spcAft>
                <a:spcPts val="1200"/>
              </a:spcAft>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62"/>
          <p:cNvPicPr preferRelativeResize="0"/>
          <p:nvPr/>
        </p:nvPicPr>
        <p:blipFill>
          <a:blip r:embed="rId3">
            <a:alphaModFix/>
          </a:blip>
          <a:stretch>
            <a:fillRect/>
          </a:stretch>
        </p:blipFill>
        <p:spPr>
          <a:xfrm>
            <a:off x="5648575" y="604470"/>
            <a:ext cx="3343275" cy="1209675"/>
          </a:xfrm>
          <a:prstGeom prst="rect">
            <a:avLst/>
          </a:prstGeom>
          <a:noFill/>
          <a:ln>
            <a:noFill/>
          </a:ln>
        </p:spPr>
      </p:pic>
      <p:sp>
        <p:nvSpPr>
          <p:cNvPr id="528" name="Google Shape;528;p62"/>
          <p:cNvSpPr txBox="1"/>
          <p:nvPr>
            <p:ph idx="4294967295" type="subTitle"/>
          </p:nvPr>
        </p:nvSpPr>
        <p:spPr>
          <a:xfrm>
            <a:off x="408593" y="396171"/>
            <a:ext cx="5312100" cy="20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a:t>
            </a:r>
            <a:r>
              <a:rPr lang="en" sz="1200"/>
              <a:t>Ratio = Count(ADJ tags)/Count(NOUN tags), computed per row using spaCy's dependency parser and averaged per group.</a:t>
            </a:r>
            <a:endParaRPr sz="1200"/>
          </a:p>
          <a:p>
            <a:pPr indent="0" lvl="0" marL="0" rtl="0" algn="l">
              <a:spcBef>
                <a:spcPts val="1200"/>
              </a:spcBef>
              <a:spcAft>
                <a:spcPts val="0"/>
              </a:spcAft>
              <a:buNone/>
            </a:pPr>
            <a:r>
              <a:rPr lang="en" sz="1200"/>
              <a:t>Over adjectifying in LLMs doesn’t come from Pre Training, but RLHF fine tuning while trying to </a:t>
            </a:r>
            <a:r>
              <a:rPr lang="en" sz="1200"/>
              <a:t>align</a:t>
            </a:r>
            <a:r>
              <a:rPr lang="en" sz="1200"/>
              <a:t> the model as an “helpful assistant”. This behaviour sticks even if asked to mimic humans.</a:t>
            </a:r>
            <a:endParaRPr sz="1200"/>
          </a:p>
          <a:p>
            <a:pPr indent="0" lvl="0" marL="0" rtl="0" algn="l">
              <a:spcBef>
                <a:spcPts val="1200"/>
              </a:spcBef>
              <a:spcAft>
                <a:spcPts val="0"/>
              </a:spcAft>
              <a:buNone/>
            </a:pPr>
            <a:r>
              <a:rPr i="1" lang="en" sz="1000"/>
              <a:t>(“Word Overuse and Alignment in Large Language Models: The Influence of Learning from Human Feedback” Juzek et al 2025)</a:t>
            </a:r>
            <a:endParaRPr i="1" sz="10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529" name="Google Shape;529;p62"/>
          <p:cNvPicPr preferRelativeResize="0"/>
          <p:nvPr/>
        </p:nvPicPr>
        <p:blipFill>
          <a:blip r:embed="rId4">
            <a:alphaModFix/>
          </a:blip>
          <a:stretch>
            <a:fillRect/>
          </a:stretch>
        </p:blipFill>
        <p:spPr>
          <a:xfrm>
            <a:off x="452813" y="2347725"/>
            <a:ext cx="3495675" cy="1209675"/>
          </a:xfrm>
          <a:prstGeom prst="rect">
            <a:avLst/>
          </a:prstGeom>
          <a:noFill/>
          <a:ln>
            <a:noFill/>
          </a:ln>
        </p:spPr>
      </p:pic>
      <p:sp>
        <p:nvSpPr>
          <p:cNvPr id="530" name="Google Shape;530;p62"/>
          <p:cNvSpPr txBox="1"/>
          <p:nvPr>
            <p:ph idx="4294967295" type="subTitle"/>
          </p:nvPr>
        </p:nvSpPr>
        <p:spPr>
          <a:xfrm>
            <a:off x="919890" y="3461265"/>
            <a:ext cx="8168100" cy="14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a:t>
            </a:r>
            <a:r>
              <a:rPr lang="en" sz="1200"/>
              <a:t>Average maximum depth of syntactic dependency parse trees per sentence, computed using spaCy. If you see per </a:t>
            </a:r>
            <a:r>
              <a:rPr lang="en" sz="1200"/>
              <a:t>author, this doesnt seem to have any significant difference from human to ai. Everyone has their own natural writing style and the LLMs seem to learn and stick to the average of this behavior.</a:t>
            </a:r>
            <a:endParaRPr sz="1200"/>
          </a:p>
          <a:p>
            <a:pPr indent="0" lvl="0" marL="0" rtl="0" algn="l">
              <a:spcBef>
                <a:spcPts val="1200"/>
              </a:spcBef>
              <a:spcAft>
                <a:spcPts val="0"/>
              </a:spcAft>
              <a:buNone/>
            </a:pPr>
            <a:r>
              <a:rPr lang="en" sz="1200"/>
              <a:t>Interestingly gemini 2.5 flash lite seems to be worse than the flash models, this might be due to superposition and interference of active features (As discussed in Extra Section in the end).</a:t>
            </a:r>
            <a:endParaRPr sz="1200"/>
          </a:p>
          <a:p>
            <a:pPr indent="0" lvl="0" marL="0" rtl="0" algn="l">
              <a:spcBef>
                <a:spcPts val="1200"/>
              </a:spcBef>
              <a:spcAft>
                <a:spcPts val="1200"/>
              </a:spcAft>
              <a:buNone/>
            </a:pPr>
            <a:r>
              <a:t/>
            </a:r>
            <a:endParaRPr sz="1200"/>
          </a:p>
        </p:txBody>
      </p:sp>
      <p:pic>
        <p:nvPicPr>
          <p:cNvPr id="531" name="Google Shape;531;p62"/>
          <p:cNvPicPr preferRelativeResize="0"/>
          <p:nvPr/>
        </p:nvPicPr>
        <p:blipFill>
          <a:blip r:embed="rId5">
            <a:alphaModFix/>
          </a:blip>
          <a:stretch>
            <a:fillRect/>
          </a:stretch>
        </p:blipFill>
        <p:spPr>
          <a:xfrm>
            <a:off x="6441400" y="2121191"/>
            <a:ext cx="2395475" cy="1486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63"/>
          <p:cNvPicPr preferRelativeResize="0"/>
          <p:nvPr/>
        </p:nvPicPr>
        <p:blipFill>
          <a:blip r:embed="rId3">
            <a:alphaModFix/>
          </a:blip>
          <a:stretch>
            <a:fillRect/>
          </a:stretch>
        </p:blipFill>
        <p:spPr>
          <a:xfrm>
            <a:off x="192450" y="488875"/>
            <a:ext cx="3800475" cy="1266825"/>
          </a:xfrm>
          <a:prstGeom prst="rect">
            <a:avLst/>
          </a:prstGeom>
          <a:noFill/>
          <a:ln>
            <a:noFill/>
          </a:ln>
        </p:spPr>
      </p:pic>
      <p:sp>
        <p:nvSpPr>
          <p:cNvPr id="537" name="Google Shape;537;p63"/>
          <p:cNvSpPr txBox="1"/>
          <p:nvPr>
            <p:ph idx="4294967295" type="subTitle"/>
          </p:nvPr>
        </p:nvSpPr>
        <p:spPr>
          <a:xfrm>
            <a:off x="4117999" y="392735"/>
            <a:ext cx="4855500" cy="202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a:t>
            </a:r>
            <a:r>
              <a:rPr lang="en" sz="1200"/>
              <a:t>Flesch Kincaid Grade Level = 0.39 words/sentences + 11.8 syllables/words − 15.59 (Estimates the US school grade level required to comprehend the text. Higher values indicate more complex prose).</a:t>
            </a:r>
            <a:endParaRPr sz="1200"/>
          </a:p>
          <a:p>
            <a:pPr indent="0" lvl="0" marL="0" rtl="0" algn="l">
              <a:spcBef>
                <a:spcPts val="1200"/>
              </a:spcBef>
              <a:spcAft>
                <a:spcPts val="0"/>
              </a:spcAft>
              <a:buNone/>
            </a:pPr>
            <a:r>
              <a:rPr lang="en" sz="1200"/>
              <a:t>Grade 16 is comparable to graduate level academics, while 12.6 is roughly at college level. The difference is minimal if you compare by </a:t>
            </a:r>
            <a:r>
              <a:rPr lang="en" sz="1200"/>
              <a:t>author (as previous one). Humans have a more variant writing style.</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sp>
        <p:nvSpPr>
          <p:cNvPr id="538" name="Google Shape;538;p63"/>
          <p:cNvSpPr txBox="1"/>
          <p:nvPr>
            <p:ph idx="4294967295" type="subTitle"/>
          </p:nvPr>
        </p:nvSpPr>
        <p:spPr>
          <a:xfrm>
            <a:off x="192450" y="1706821"/>
            <a:ext cx="3925500" cy="62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 </a:t>
            </a:r>
            <a:r>
              <a:rPr i="1" lang="en" sz="800"/>
              <a:t>(“Derivation Of New Readability Formulas (Automated Readability Index, Fog Count And Flesch Reading Ease Formula) For Navy Enlisted Personnel” Kincaid et al 1975)</a:t>
            </a:r>
            <a:endParaRPr i="1" sz="800"/>
          </a:p>
          <a:p>
            <a:pPr indent="0" lvl="0" marL="0" rtl="0" algn="l">
              <a:spcBef>
                <a:spcPts val="1200"/>
              </a:spcBef>
              <a:spcAft>
                <a:spcPts val="0"/>
              </a:spcAft>
              <a:buNone/>
            </a:pPr>
            <a:r>
              <a:t/>
            </a:r>
            <a:endParaRPr i="1" sz="800"/>
          </a:p>
          <a:p>
            <a:pPr indent="0" lvl="0" marL="0" rtl="0" algn="l">
              <a:spcBef>
                <a:spcPts val="1200"/>
              </a:spcBef>
              <a:spcAft>
                <a:spcPts val="0"/>
              </a:spcAft>
              <a:buNone/>
            </a:pPr>
            <a:r>
              <a:t/>
            </a:r>
            <a:endParaRPr i="1" sz="800"/>
          </a:p>
          <a:p>
            <a:pPr indent="0" lvl="0" marL="0" rtl="0" algn="l">
              <a:spcBef>
                <a:spcPts val="1200"/>
              </a:spcBef>
              <a:spcAft>
                <a:spcPts val="1200"/>
              </a:spcAft>
              <a:buNone/>
            </a:pPr>
            <a:r>
              <a:t/>
            </a:r>
            <a:endParaRPr i="1" sz="800"/>
          </a:p>
        </p:txBody>
      </p:sp>
      <p:pic>
        <p:nvPicPr>
          <p:cNvPr id="539" name="Google Shape;539;p63"/>
          <p:cNvPicPr preferRelativeResize="0"/>
          <p:nvPr/>
        </p:nvPicPr>
        <p:blipFill>
          <a:blip r:embed="rId4">
            <a:alphaModFix/>
          </a:blip>
          <a:stretch>
            <a:fillRect/>
          </a:stretch>
        </p:blipFill>
        <p:spPr>
          <a:xfrm>
            <a:off x="4364525" y="2568660"/>
            <a:ext cx="4362450" cy="1190625"/>
          </a:xfrm>
          <a:prstGeom prst="rect">
            <a:avLst/>
          </a:prstGeom>
          <a:noFill/>
          <a:ln>
            <a:noFill/>
          </a:ln>
        </p:spPr>
      </p:pic>
      <p:sp>
        <p:nvSpPr>
          <p:cNvPr id="540" name="Google Shape;540;p63"/>
          <p:cNvSpPr txBox="1"/>
          <p:nvPr>
            <p:ph idx="4294967295" type="subTitle"/>
          </p:nvPr>
        </p:nvSpPr>
        <p:spPr>
          <a:xfrm>
            <a:off x="248525" y="2568650"/>
            <a:ext cx="3965700" cy="11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a:t>
            </a:r>
            <a:r>
              <a:rPr lang="en" sz="1200"/>
              <a:t>Count of discourse markers (however, therefore, furthermore, thus, hence, etc.) per 100 words, computed per row and averaged is Discourse Connective Density.</a:t>
            </a:r>
            <a:endParaRPr sz="1200"/>
          </a:p>
          <a:p>
            <a:pPr indent="0" lvl="0" marL="0" rtl="0" algn="l">
              <a:spcBef>
                <a:spcPts val="1200"/>
              </a:spcBef>
              <a:spcAft>
                <a:spcPts val="1200"/>
              </a:spcAft>
              <a:buNone/>
            </a:pPr>
            <a:r>
              <a:t/>
            </a:r>
            <a:endParaRPr sz="1200"/>
          </a:p>
        </p:txBody>
      </p:sp>
      <p:sp>
        <p:nvSpPr>
          <p:cNvPr id="541" name="Google Shape;541;p63"/>
          <p:cNvSpPr txBox="1"/>
          <p:nvPr>
            <p:ph idx="4294967295" type="subTitle"/>
          </p:nvPr>
        </p:nvSpPr>
        <p:spPr>
          <a:xfrm>
            <a:off x="360850" y="3674442"/>
            <a:ext cx="8243700" cy="11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a:t>
            </a:r>
            <a:r>
              <a:rPr lang="en" sz="1200"/>
              <a:t>As we can see, Imposter AI tries to overcorrect how “Humans” think by trying to make human like </a:t>
            </a:r>
            <a:r>
              <a:rPr lang="en" sz="1200"/>
              <a:t>transitions</a:t>
            </a:r>
            <a:r>
              <a:rPr lang="en" sz="1200"/>
              <a:t> through its own thought process, which again comes down to models choosing more predictable and stable words to carry over transitions properly.</a:t>
            </a:r>
            <a:endParaRPr sz="1200"/>
          </a:p>
          <a:p>
            <a:pPr indent="0" lvl="0" marL="0" rtl="0" algn="l">
              <a:spcBef>
                <a:spcPts val="1200"/>
              </a:spcBef>
              <a:spcAft>
                <a:spcPts val="1200"/>
              </a:spcAft>
              <a:buNone/>
            </a:pPr>
            <a:r>
              <a:rPr i="1" lang="en" sz="1000"/>
              <a:t>(“Ghostbuster: Detecting Text Ghostwritten by Large Language Models” Verma et al 2024)</a:t>
            </a:r>
            <a:endParaRPr i="1"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